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54"/>
  </p:notesMasterIdLst>
  <p:sldIdLst>
    <p:sldId id="256" r:id="rId2"/>
    <p:sldId id="258" r:id="rId3"/>
    <p:sldId id="284" r:id="rId4"/>
    <p:sldId id="285" r:id="rId5"/>
    <p:sldId id="286" r:id="rId6"/>
    <p:sldId id="287" r:id="rId7"/>
    <p:sldId id="291" r:id="rId8"/>
    <p:sldId id="288" r:id="rId9"/>
    <p:sldId id="289" r:id="rId10"/>
    <p:sldId id="295" r:id="rId11"/>
    <p:sldId id="290" r:id="rId12"/>
    <p:sldId id="259" r:id="rId13"/>
    <p:sldId id="292" r:id="rId14"/>
    <p:sldId id="293" r:id="rId15"/>
    <p:sldId id="294" r:id="rId16"/>
    <p:sldId id="296" r:id="rId17"/>
    <p:sldId id="297" r:id="rId18"/>
    <p:sldId id="298" r:id="rId19"/>
    <p:sldId id="299" r:id="rId20"/>
    <p:sldId id="300" r:id="rId21"/>
    <p:sldId id="301" r:id="rId22"/>
    <p:sldId id="303" r:id="rId23"/>
    <p:sldId id="304" r:id="rId24"/>
    <p:sldId id="305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5" r:id="rId43"/>
    <p:sldId id="324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262" r:id="rId52"/>
    <p:sldId id="280" r:id="rId53"/>
  </p:sldIdLst>
  <p:sldSz cx="9144000" cy="5143500" type="screen16x9"/>
  <p:notesSz cx="6858000" cy="9144000"/>
  <p:embeddedFontLst>
    <p:embeddedFont>
      <p:font typeface="Lora" panose="020B0604020202020204" charset="-52"/>
      <p:regular r:id="rId55"/>
      <p:bold r:id="rId56"/>
      <p:italic r:id="rId57"/>
      <p:boldItalic r:id="rId58"/>
    </p:embeddedFont>
    <p:embeddedFont>
      <p:font typeface="Quattrocento Sans" panose="020B060402020202020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8D1868-A60B-4707-82F2-B900DD66F99A}">
  <a:tblStyle styleId="{368D1868-A60B-4707-82F2-B900DD66F9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3828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2582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570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1546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9197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364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280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591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834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525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328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638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06356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29137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318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57652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88638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9088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18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26802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4481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72110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196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8903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88305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92815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5516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3757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7098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73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851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23013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07291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46488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10397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7768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9290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4827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74929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2347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590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428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99485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849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8555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836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6025" y="3676512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1117950" y="339300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022300" y="2815923"/>
            <a:ext cx="5591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highlight>
                  <a:srgbClr val="FFCD00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9pPr>
          </a:lstStyle>
          <a:p>
            <a:endParaRPr/>
          </a:p>
        </p:txBody>
      </p:sp>
      <p:cxnSp>
        <p:nvCxnSpPr>
          <p:cNvPr id="15" name="Google Shape;15;p3"/>
          <p:cNvCxnSpPr/>
          <p:nvPr/>
        </p:nvCxnSpPr>
        <p:spPr>
          <a:xfrm>
            <a:off x="-6025" y="2571762"/>
            <a:ext cx="19845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6;p3"/>
          <p:cNvSpPr/>
          <p:nvPr/>
        </p:nvSpPr>
        <p:spPr>
          <a:xfrm>
            <a:off x="1117950" y="228825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cxnSp>
        <p:nvCxnSpPr>
          <p:cNvPr id="18" name="Google Shape;18;p3"/>
          <p:cNvCxnSpPr/>
          <p:nvPr/>
        </p:nvCxnSpPr>
        <p:spPr>
          <a:xfrm>
            <a:off x="5898975" y="2571750"/>
            <a:ext cx="3251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2105050" y="2238000"/>
            <a:ext cx="49338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Lora"/>
              <a:buChar char="◉"/>
              <a:defRPr sz="2400" i="1">
                <a:latin typeface="Lora"/>
                <a:ea typeface="Lora"/>
                <a:cs typeface="Lora"/>
                <a:sym typeface="Lora"/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Char char="○"/>
              <a:defRPr i="1">
                <a:latin typeface="Lora"/>
                <a:ea typeface="Lora"/>
                <a:cs typeface="Lora"/>
                <a:sym typeface="Lora"/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Char char="■"/>
              <a:defRPr i="1">
                <a:latin typeface="Lora"/>
                <a:ea typeface="Lora"/>
                <a:cs typeface="Lora"/>
                <a:sym typeface="Lora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●"/>
              <a:defRPr sz="2400" i="1">
                <a:latin typeface="Lora"/>
                <a:ea typeface="Lora"/>
                <a:cs typeface="Lora"/>
                <a:sym typeface="Lora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○"/>
              <a:defRPr sz="2400" i="1">
                <a:latin typeface="Lora"/>
                <a:ea typeface="Lora"/>
                <a:cs typeface="Lora"/>
                <a:sym typeface="Lora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■"/>
              <a:defRPr sz="2400" i="1">
                <a:latin typeface="Lora"/>
                <a:ea typeface="Lora"/>
                <a:cs typeface="Lora"/>
                <a:sym typeface="Lora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●"/>
              <a:defRPr sz="2400" i="1">
                <a:latin typeface="Lora"/>
                <a:ea typeface="Lora"/>
                <a:cs typeface="Lora"/>
                <a:sym typeface="Lora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○"/>
              <a:defRPr sz="2400" i="1">
                <a:latin typeface="Lora"/>
                <a:ea typeface="Lora"/>
                <a:cs typeface="Lora"/>
                <a:sym typeface="Lora"/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■"/>
              <a:defRPr sz="2400" i="1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cxnSp>
        <p:nvCxnSpPr>
          <p:cNvPr id="22" name="Google Shape;22;p4"/>
          <p:cNvCxnSpPr/>
          <p:nvPr/>
        </p:nvCxnSpPr>
        <p:spPr>
          <a:xfrm>
            <a:off x="4584075" y="3676500"/>
            <a:ext cx="0" cy="14805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23;p4"/>
          <p:cNvSpPr/>
          <p:nvPr/>
        </p:nvSpPr>
        <p:spPr>
          <a:xfrm>
            <a:off x="4288500" y="339300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/>
          <p:nvPr/>
        </p:nvSpPr>
        <p:spPr>
          <a:xfrm>
            <a:off x="3593400" y="3412652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Lora"/>
                <a:ea typeface="Lora"/>
                <a:cs typeface="Lora"/>
                <a:sym typeface="Lora"/>
              </a:rPr>
              <a:t>“</a:t>
            </a:r>
            <a:endParaRPr sz="3600"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4297650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5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28;p5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cxnSp>
        <p:nvCxnSpPr>
          <p:cNvPr id="31" name="Google Shape;31;p5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1250" y="937125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cxnSp>
        <p:nvCxnSpPr>
          <p:cNvPr id="52" name="Google Shape;52;p8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Google Shape;53;p8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" name="Google Shape;54;p8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381250" y="937117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18" Type="http://schemas.openxmlformats.org/officeDocument/2006/relationships/image" Target="../media/image21.jpg"/><Relationship Id="rId26" Type="http://schemas.openxmlformats.org/officeDocument/2006/relationships/image" Target="../media/image29.jpg"/><Relationship Id="rId3" Type="http://schemas.openxmlformats.org/officeDocument/2006/relationships/image" Target="../media/image6.jpg"/><Relationship Id="rId21" Type="http://schemas.openxmlformats.org/officeDocument/2006/relationships/image" Target="../media/image24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17" Type="http://schemas.openxmlformats.org/officeDocument/2006/relationships/image" Target="../media/image20.jpg"/><Relationship Id="rId25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9.jpg"/><Relationship Id="rId20" Type="http://schemas.openxmlformats.org/officeDocument/2006/relationships/image" Target="../media/image23.jpg"/><Relationship Id="rId29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24" Type="http://schemas.openxmlformats.org/officeDocument/2006/relationships/image" Target="../media/image27.jpg"/><Relationship Id="rId5" Type="http://schemas.openxmlformats.org/officeDocument/2006/relationships/image" Target="../media/image8.jpg"/><Relationship Id="rId15" Type="http://schemas.openxmlformats.org/officeDocument/2006/relationships/image" Target="../media/image18.jpg"/><Relationship Id="rId23" Type="http://schemas.openxmlformats.org/officeDocument/2006/relationships/image" Target="../media/image26.jpg"/><Relationship Id="rId28" Type="http://schemas.openxmlformats.org/officeDocument/2006/relationships/image" Target="../media/image31.jpg"/><Relationship Id="rId10" Type="http://schemas.openxmlformats.org/officeDocument/2006/relationships/image" Target="../media/image13.jpg"/><Relationship Id="rId19" Type="http://schemas.openxmlformats.org/officeDocument/2006/relationships/image" Target="../media/image22.jpg"/><Relationship Id="rId31" Type="http://schemas.openxmlformats.org/officeDocument/2006/relationships/image" Target="../media/image34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Relationship Id="rId22" Type="http://schemas.openxmlformats.org/officeDocument/2006/relationships/image" Target="../media/image25.jpg"/><Relationship Id="rId27" Type="http://schemas.openxmlformats.org/officeDocument/2006/relationships/image" Target="../media/image30.jpg"/><Relationship Id="rId30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ium.io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ctrTitle"/>
          </p:nvPr>
        </p:nvSpPr>
        <p:spPr>
          <a:xfrm>
            <a:off x="996629" y="2003888"/>
            <a:ext cx="7906366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Multiplatform automated software testing</a:t>
            </a:r>
            <a:r>
              <a:rPr lang="en-GB"/>
              <a:t>: personal </a:t>
            </a:r>
            <a:r>
              <a:rPr lang="en-GB" dirty="0"/>
              <a:t>experience</a:t>
            </a:r>
            <a:endParaRPr dirty="0"/>
          </a:p>
        </p:txBody>
      </p:sp>
      <p:pic>
        <p:nvPicPr>
          <p:cNvPr id="16" name="Picture 5" descr="C:\Users\mapur_000\Desktop\img_brand_logo (2).png">
            <a:extLst>
              <a:ext uri="{FF2B5EF4-FFF2-40B4-BE49-F238E27FC236}">
                <a16:creationId xmlns:a16="http://schemas.microsoft.com/office/drawing/2014/main" id="{78EB0CED-FA83-4B2C-BB4B-BE769FB2E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6731" y="3714307"/>
            <a:ext cx="1429193" cy="1429193"/>
          </a:xfrm>
          <a:prstGeom prst="rect">
            <a:avLst/>
          </a:prstGeom>
          <a:noFill/>
          <a:effectLst/>
        </p:spPr>
      </p:pic>
      <p:sp>
        <p:nvSpPr>
          <p:cNvPr id="17" name="Google Shape;100;p14">
            <a:extLst>
              <a:ext uri="{FF2B5EF4-FFF2-40B4-BE49-F238E27FC236}">
                <a16:creationId xmlns:a16="http://schemas.microsoft.com/office/drawing/2014/main" id="{C9372338-9962-4F28-B19C-87D8B028668D}"/>
              </a:ext>
            </a:extLst>
          </p:cNvPr>
          <p:cNvSpPr txBox="1">
            <a:spLocks/>
          </p:cNvSpPr>
          <p:nvPr/>
        </p:nvSpPr>
        <p:spPr>
          <a:xfrm>
            <a:off x="2818065" y="3617773"/>
            <a:ext cx="3703235" cy="1429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Font typeface="Quattrocento Sans"/>
              <a:buNone/>
            </a:pPr>
            <a:r>
              <a:rPr lang="en-US" sz="2800" b="1" dirty="0"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Maxim Mozgovoy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The University of Aizu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i="1" dirty="0">
                <a:solidFill>
                  <a:schemeClr val="dk1"/>
                </a:solidFill>
              </a:rPr>
              <a:t>mozgovoy@u-aizu.ac.jp</a:t>
            </a:r>
          </a:p>
          <a:p>
            <a:pPr marL="0" indent="0">
              <a:buFont typeface="Quattrocento Sans"/>
              <a:buNone/>
            </a:pPr>
            <a:endParaRPr lang="en-US" b="1" dirty="0"/>
          </a:p>
        </p:txBody>
      </p:sp>
      <p:grpSp>
        <p:nvGrpSpPr>
          <p:cNvPr id="18" name="Google Shape;557;p39">
            <a:extLst>
              <a:ext uri="{FF2B5EF4-FFF2-40B4-BE49-F238E27FC236}">
                <a16:creationId xmlns:a16="http://schemas.microsoft.com/office/drawing/2014/main" id="{02B14743-8AAA-48EB-A1C7-B5A1CCB1219D}"/>
              </a:ext>
            </a:extLst>
          </p:cNvPr>
          <p:cNvGrpSpPr/>
          <p:nvPr/>
        </p:nvGrpSpPr>
        <p:grpSpPr>
          <a:xfrm>
            <a:off x="1249705" y="3497044"/>
            <a:ext cx="304009" cy="326513"/>
            <a:chOff x="616425" y="2329600"/>
            <a:chExt cx="361700" cy="388475"/>
          </a:xfrm>
        </p:grpSpPr>
        <p:sp>
          <p:nvSpPr>
            <p:cNvPr id="19" name="Google Shape;558;p39">
              <a:extLst>
                <a:ext uri="{FF2B5EF4-FFF2-40B4-BE49-F238E27FC236}">
                  <a16:creationId xmlns:a16="http://schemas.microsoft.com/office/drawing/2014/main" id="{7A2CB29C-A28C-497E-8C44-691AABDEDDBF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59;p39">
              <a:extLst>
                <a:ext uri="{FF2B5EF4-FFF2-40B4-BE49-F238E27FC236}">
                  <a16:creationId xmlns:a16="http://schemas.microsoft.com/office/drawing/2014/main" id="{9A35D2ED-120E-4091-AC50-B06A38B379F9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60;p39">
              <a:extLst>
                <a:ext uri="{FF2B5EF4-FFF2-40B4-BE49-F238E27FC236}">
                  <a16:creationId xmlns:a16="http://schemas.microsoft.com/office/drawing/2014/main" id="{7BDDC051-8DB3-4444-9EBA-2F2CC6A14E67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61;p39">
              <a:extLst>
                <a:ext uri="{FF2B5EF4-FFF2-40B4-BE49-F238E27FC236}">
                  <a16:creationId xmlns:a16="http://schemas.microsoft.com/office/drawing/2014/main" id="{4FF05DD3-F428-4FA8-A926-483C81834849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62;p39">
              <a:extLst>
                <a:ext uri="{FF2B5EF4-FFF2-40B4-BE49-F238E27FC236}">
                  <a16:creationId xmlns:a16="http://schemas.microsoft.com/office/drawing/2014/main" id="{51BF6289-0F5A-4DB0-B8CC-C202AAA84429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63;p39">
              <a:extLst>
                <a:ext uri="{FF2B5EF4-FFF2-40B4-BE49-F238E27FC236}">
                  <a16:creationId xmlns:a16="http://schemas.microsoft.com/office/drawing/2014/main" id="{3662ACB7-7F1D-4BB4-941E-E196C7D89A90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4;p39">
              <a:extLst>
                <a:ext uri="{FF2B5EF4-FFF2-40B4-BE49-F238E27FC236}">
                  <a16:creationId xmlns:a16="http://schemas.microsoft.com/office/drawing/2014/main" id="{6E977B9F-233D-4B4B-9653-636243C1076F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5;p39">
              <a:extLst>
                <a:ext uri="{FF2B5EF4-FFF2-40B4-BE49-F238E27FC236}">
                  <a16:creationId xmlns:a16="http://schemas.microsoft.com/office/drawing/2014/main" id="{7D166DAA-49FF-4D19-A104-003AC086CDBF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What’s special about game projects?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381249" y="1616470"/>
            <a:ext cx="7402987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They must run on diverse </a:t>
            </a:r>
            <a:br>
              <a:rPr lang="en-GB" dirty="0"/>
            </a:br>
            <a:r>
              <a:rPr lang="en-GB" dirty="0"/>
              <a:t>hardware and software platforms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They are prone to issues that are hard to test automatically (graphics, sound, animation)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GUI and animation is deeply integrated into a game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910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What’s special </a:t>
            </a:r>
            <a:br>
              <a:rPr lang="en-GB" sz="2400" dirty="0"/>
            </a:br>
            <a:r>
              <a:rPr lang="en-GB" sz="2400" dirty="0"/>
              <a:t>about game projects?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54833" y="1616470"/>
            <a:ext cx="3735919" cy="13890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/>
              <a:t>They contain a large proportion of code with</a:t>
            </a:r>
            <a:br>
              <a:rPr lang="en-US" dirty="0"/>
            </a:br>
            <a:r>
              <a:rPr lang="en-US" dirty="0"/>
              <a:t>high cost of unit testing [3]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5A3AE711-1501-4B6E-AA4B-97C25275A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b="21481"/>
          <a:stretch/>
        </p:blipFill>
        <p:spPr bwMode="auto">
          <a:xfrm>
            <a:off x="4931764" y="635638"/>
            <a:ext cx="4212236" cy="37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25;p17">
            <a:extLst>
              <a:ext uri="{FF2B5EF4-FFF2-40B4-BE49-F238E27FC236}">
                <a16:creationId xmlns:a16="http://schemas.microsoft.com/office/drawing/2014/main" id="{47FBE744-EAED-48B0-A2B1-0AA021D3FBFD}"/>
              </a:ext>
            </a:extLst>
          </p:cNvPr>
          <p:cNvSpPr txBox="1">
            <a:spLocks/>
          </p:cNvSpPr>
          <p:nvPr/>
        </p:nvSpPr>
        <p:spPr>
          <a:xfrm>
            <a:off x="6133560" y="4163583"/>
            <a:ext cx="1783828" cy="97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 algn="ctr">
              <a:buFont typeface="Quattrocento Sans"/>
              <a:buNone/>
            </a:pPr>
            <a:r>
              <a:rPr lang="en-US" dirty="0"/>
              <a:t>unit testing</a:t>
            </a:r>
            <a:br>
              <a:rPr lang="en-US" dirty="0"/>
            </a:br>
            <a:r>
              <a:rPr lang="en-US" dirty="0"/>
              <a:t>costs</a:t>
            </a:r>
          </a:p>
        </p:txBody>
      </p:sp>
      <p:sp>
        <p:nvSpPr>
          <p:cNvPr id="12" name="Google Shape;125;p17">
            <a:extLst>
              <a:ext uri="{FF2B5EF4-FFF2-40B4-BE49-F238E27FC236}">
                <a16:creationId xmlns:a16="http://schemas.microsoft.com/office/drawing/2014/main" id="{1C57FA97-4D58-478C-97D1-78C07FDEF45F}"/>
              </a:ext>
            </a:extLst>
          </p:cNvPr>
          <p:cNvSpPr txBox="1">
            <a:spLocks/>
          </p:cNvSpPr>
          <p:nvPr/>
        </p:nvSpPr>
        <p:spPr>
          <a:xfrm>
            <a:off x="3320323" y="3005374"/>
            <a:ext cx="1783828" cy="97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 algn="ctr">
              <a:buFont typeface="Quattrocento Sans"/>
              <a:buNone/>
            </a:pPr>
            <a:r>
              <a:rPr lang="en-US" dirty="0"/>
              <a:t>unit testing</a:t>
            </a:r>
            <a:br>
              <a:rPr lang="en-US" dirty="0"/>
            </a:br>
            <a:r>
              <a:rPr lang="en-US" dirty="0"/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2231135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Our approach</a:t>
            </a:r>
            <a:endParaRPr dirty="0"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1"/>
          </p:nvPr>
        </p:nvSpPr>
        <p:spPr>
          <a:xfrm>
            <a:off x="2022300" y="2815922"/>
            <a:ext cx="5591400" cy="18010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Primary emphasis on</a:t>
            </a:r>
            <a:br>
              <a:rPr lang="en-GB" sz="2400" dirty="0"/>
            </a:br>
            <a:r>
              <a:rPr lang="en-GB" sz="2400" dirty="0"/>
              <a:t>extensive testing of the </a:t>
            </a:r>
            <a:r>
              <a:rPr lang="en-GB" sz="2400" i="1" dirty="0"/>
              <a:t>complete</a:t>
            </a:r>
            <a:r>
              <a:rPr lang="en-GB" sz="2400" dirty="0"/>
              <a:t> game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Synergy of diverse tools</a:t>
            </a:r>
            <a:endParaRPr sz="2400" dirty="0"/>
          </a:p>
        </p:txBody>
      </p:sp>
      <p:sp>
        <p:nvSpPr>
          <p:cNvPr id="112" name="Google Shape;112;p15"/>
          <p:cNvSpPr txBox="1"/>
          <p:nvPr/>
        </p:nvSpPr>
        <p:spPr>
          <a:xfrm>
            <a:off x="1133975" y="2291150"/>
            <a:ext cx="5439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6" name="Google Shape;735;p39">
            <a:extLst>
              <a:ext uri="{FF2B5EF4-FFF2-40B4-BE49-F238E27FC236}">
                <a16:creationId xmlns:a16="http://schemas.microsoft.com/office/drawing/2014/main" id="{ACD9DECA-E323-445F-9F1F-96D40225DE22}"/>
              </a:ext>
            </a:extLst>
          </p:cNvPr>
          <p:cNvGrpSpPr/>
          <p:nvPr/>
        </p:nvGrpSpPr>
        <p:grpSpPr>
          <a:xfrm>
            <a:off x="1211958" y="2398764"/>
            <a:ext cx="387933" cy="345971"/>
            <a:chOff x="3927500" y="301425"/>
            <a:chExt cx="461550" cy="411625"/>
          </a:xfrm>
        </p:grpSpPr>
        <p:sp>
          <p:nvSpPr>
            <p:cNvPr id="7" name="Google Shape;736;p39">
              <a:extLst>
                <a:ext uri="{FF2B5EF4-FFF2-40B4-BE49-F238E27FC236}">
                  <a16:creationId xmlns:a16="http://schemas.microsoft.com/office/drawing/2014/main" id="{50E04039-AFEF-4416-B2F7-CFB81125431A}"/>
                </a:ext>
              </a:extLst>
            </p:cNvPr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37;p39">
              <a:extLst>
                <a:ext uri="{FF2B5EF4-FFF2-40B4-BE49-F238E27FC236}">
                  <a16:creationId xmlns:a16="http://schemas.microsoft.com/office/drawing/2014/main" id="{B9B22B0E-AC73-4518-942D-D9C607304704}"/>
                </a:ext>
              </a:extLst>
            </p:cNvPr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38;p39">
              <a:extLst>
                <a:ext uri="{FF2B5EF4-FFF2-40B4-BE49-F238E27FC236}">
                  <a16:creationId xmlns:a16="http://schemas.microsoft.com/office/drawing/2014/main" id="{C10761E3-4AA1-4DFD-981E-B2A8B6F98EFC}"/>
                </a:ext>
              </a:extLst>
            </p:cNvPr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39;p39">
              <a:extLst>
                <a:ext uri="{FF2B5EF4-FFF2-40B4-BE49-F238E27FC236}">
                  <a16:creationId xmlns:a16="http://schemas.microsoft.com/office/drawing/2014/main" id="{7CAE19CF-E9F6-4D56-80F3-002C95BB0046}"/>
                </a:ext>
              </a:extLst>
            </p:cNvPr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40;p39">
              <a:extLst>
                <a:ext uri="{FF2B5EF4-FFF2-40B4-BE49-F238E27FC236}">
                  <a16:creationId xmlns:a16="http://schemas.microsoft.com/office/drawing/2014/main" id="{DF0C42C8-AD40-4A34-B7B6-5F1313354E05}"/>
                </a:ext>
              </a:extLst>
            </p:cNvPr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41;p39">
              <a:extLst>
                <a:ext uri="{FF2B5EF4-FFF2-40B4-BE49-F238E27FC236}">
                  <a16:creationId xmlns:a16="http://schemas.microsoft.com/office/drawing/2014/main" id="{AA34278F-8AF2-4947-A95A-BEBBCAAE5A3E}"/>
                </a:ext>
              </a:extLst>
            </p:cNvPr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42;p39">
              <a:extLst>
                <a:ext uri="{FF2B5EF4-FFF2-40B4-BE49-F238E27FC236}">
                  <a16:creationId xmlns:a16="http://schemas.microsoft.com/office/drawing/2014/main" id="{305AE073-CF35-4B87-9176-D9F84F9DE471}"/>
                </a:ext>
              </a:extLst>
            </p:cNvPr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3;p39">
              <a:extLst>
                <a:ext uri="{FF2B5EF4-FFF2-40B4-BE49-F238E27FC236}">
                  <a16:creationId xmlns:a16="http://schemas.microsoft.com/office/drawing/2014/main" id="{0CE2EA54-F791-4A3D-9179-438110ED939C}"/>
                </a:ext>
              </a:extLst>
            </p:cNvPr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4;p39">
              <a:extLst>
                <a:ext uri="{FF2B5EF4-FFF2-40B4-BE49-F238E27FC236}">
                  <a16:creationId xmlns:a16="http://schemas.microsoft.com/office/drawing/2014/main" id="{40B2745E-9E3C-4922-92B7-4F238F44F2FE}"/>
                </a:ext>
              </a:extLst>
            </p:cNvPr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5;p39">
              <a:extLst>
                <a:ext uri="{FF2B5EF4-FFF2-40B4-BE49-F238E27FC236}">
                  <a16:creationId xmlns:a16="http://schemas.microsoft.com/office/drawing/2014/main" id="{0D08B8E3-E90D-4D9D-9409-CC41C3F8CB7F}"/>
                </a:ext>
              </a:extLst>
            </p:cNvPr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6;p39">
              <a:extLst>
                <a:ext uri="{FF2B5EF4-FFF2-40B4-BE49-F238E27FC236}">
                  <a16:creationId xmlns:a16="http://schemas.microsoft.com/office/drawing/2014/main" id="{F9D69D4D-D241-4B72-A7AB-AF6D35ACA33E}"/>
                </a:ext>
              </a:extLst>
            </p:cNvPr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7;p39">
              <a:extLst>
                <a:ext uri="{FF2B5EF4-FFF2-40B4-BE49-F238E27FC236}">
                  <a16:creationId xmlns:a16="http://schemas.microsoft.com/office/drawing/2014/main" id="{580DC84D-2DA6-46BC-A9F8-ECC11790A535}"/>
                </a:ext>
              </a:extLst>
            </p:cNvPr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48;p39">
              <a:extLst>
                <a:ext uri="{FF2B5EF4-FFF2-40B4-BE49-F238E27FC236}">
                  <a16:creationId xmlns:a16="http://schemas.microsoft.com/office/drawing/2014/main" id="{F9D32983-9C4F-4A5D-9F08-C07A06440651}"/>
                </a:ext>
              </a:extLst>
            </p:cNvPr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49;p39">
              <a:extLst>
                <a:ext uri="{FF2B5EF4-FFF2-40B4-BE49-F238E27FC236}">
                  <a16:creationId xmlns:a16="http://schemas.microsoft.com/office/drawing/2014/main" id="{54C8E77D-FB6E-421C-A6C9-B2D61AD2EC8A}"/>
                </a:ext>
              </a:extLst>
            </p:cNvPr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0;p39">
              <a:extLst>
                <a:ext uri="{FF2B5EF4-FFF2-40B4-BE49-F238E27FC236}">
                  <a16:creationId xmlns:a16="http://schemas.microsoft.com/office/drawing/2014/main" id="{063FAB1F-AC1A-40B8-806A-BF1C7B5C7B1A}"/>
                </a:ext>
              </a:extLst>
            </p:cNvPr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1;p39">
              <a:extLst>
                <a:ext uri="{FF2B5EF4-FFF2-40B4-BE49-F238E27FC236}">
                  <a16:creationId xmlns:a16="http://schemas.microsoft.com/office/drawing/2014/main" id="{3B900AB0-85FD-42F7-B51F-CA2706FCAB97}"/>
                </a:ext>
              </a:extLst>
            </p:cNvPr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2;p39">
              <a:extLst>
                <a:ext uri="{FF2B5EF4-FFF2-40B4-BE49-F238E27FC236}">
                  <a16:creationId xmlns:a16="http://schemas.microsoft.com/office/drawing/2014/main" id="{3572DF14-A194-4397-AB25-FCF6B5FC20CA}"/>
                </a:ext>
              </a:extLst>
            </p:cNvPr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3;p39">
              <a:extLst>
                <a:ext uri="{FF2B5EF4-FFF2-40B4-BE49-F238E27FC236}">
                  <a16:creationId xmlns:a16="http://schemas.microsoft.com/office/drawing/2014/main" id="{BBDF7625-5E55-4264-91C6-74793398A40F}"/>
                </a:ext>
              </a:extLst>
            </p:cNvPr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4;p39">
              <a:extLst>
                <a:ext uri="{FF2B5EF4-FFF2-40B4-BE49-F238E27FC236}">
                  <a16:creationId xmlns:a16="http://schemas.microsoft.com/office/drawing/2014/main" id="{C2F39348-4583-4F94-8B9A-4D03EBC796CE}"/>
                </a:ext>
              </a:extLst>
            </p:cNvPr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5;p39">
              <a:extLst>
                <a:ext uri="{FF2B5EF4-FFF2-40B4-BE49-F238E27FC236}">
                  <a16:creationId xmlns:a16="http://schemas.microsoft.com/office/drawing/2014/main" id="{FF7EA9C2-F6C1-4978-A2B6-D9B7E86FA7B5}"/>
                </a:ext>
              </a:extLst>
            </p:cNvPr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6;p39">
              <a:extLst>
                <a:ext uri="{FF2B5EF4-FFF2-40B4-BE49-F238E27FC236}">
                  <a16:creationId xmlns:a16="http://schemas.microsoft.com/office/drawing/2014/main" id="{337BD9AC-66E0-4053-A0D6-F689ADAFF33B}"/>
                </a:ext>
              </a:extLst>
            </p:cNvPr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57;p39">
              <a:extLst>
                <a:ext uri="{FF2B5EF4-FFF2-40B4-BE49-F238E27FC236}">
                  <a16:creationId xmlns:a16="http://schemas.microsoft.com/office/drawing/2014/main" id="{8923936E-1FA4-4349-B19D-258BC2B2AB9F}"/>
                </a:ext>
              </a:extLst>
            </p:cNvPr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58;p39">
              <a:extLst>
                <a:ext uri="{FF2B5EF4-FFF2-40B4-BE49-F238E27FC236}">
                  <a16:creationId xmlns:a16="http://schemas.microsoft.com/office/drawing/2014/main" id="{CBAEE658-0BBC-4E50-824A-9320E9090F6D}"/>
                </a:ext>
              </a:extLst>
            </p:cNvPr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59;p39">
              <a:extLst>
                <a:ext uri="{FF2B5EF4-FFF2-40B4-BE49-F238E27FC236}">
                  <a16:creationId xmlns:a16="http://schemas.microsoft.com/office/drawing/2014/main" id="{312220B7-69B5-4BB9-8341-F00CEA3D0700}"/>
                </a:ext>
              </a:extLst>
            </p:cNvPr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0;p39">
              <a:extLst>
                <a:ext uri="{FF2B5EF4-FFF2-40B4-BE49-F238E27FC236}">
                  <a16:creationId xmlns:a16="http://schemas.microsoft.com/office/drawing/2014/main" id="{E3ADF0DF-DDDD-43C5-96EC-C18841EC2A3C}"/>
                </a:ext>
              </a:extLst>
            </p:cNvPr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1;p39">
              <a:extLst>
                <a:ext uri="{FF2B5EF4-FFF2-40B4-BE49-F238E27FC236}">
                  <a16:creationId xmlns:a16="http://schemas.microsoft.com/office/drawing/2014/main" id="{A104EE3E-8303-40FE-AF6D-8AFCA1D746E4}"/>
                </a:ext>
              </a:extLst>
            </p:cNvPr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2;p39">
              <a:extLst>
                <a:ext uri="{FF2B5EF4-FFF2-40B4-BE49-F238E27FC236}">
                  <a16:creationId xmlns:a16="http://schemas.microsoft.com/office/drawing/2014/main" id="{22E1FC94-A0E7-4CC5-B91C-7A3F4C6A6784}"/>
                </a:ext>
              </a:extLst>
            </p:cNvPr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112;p15">
            <a:extLst>
              <a:ext uri="{FF2B5EF4-FFF2-40B4-BE49-F238E27FC236}">
                <a16:creationId xmlns:a16="http://schemas.microsoft.com/office/drawing/2014/main" id="{D5BBBDFC-1DEE-4A3D-94B3-8DD1FCF9D13E}"/>
              </a:ext>
            </a:extLst>
          </p:cNvPr>
          <p:cNvSpPr txBox="1"/>
          <p:nvPr/>
        </p:nvSpPr>
        <p:spPr>
          <a:xfrm>
            <a:off x="480169" y="3684692"/>
            <a:ext cx="543900" cy="562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6" name="Google Shape;112;p15">
            <a:extLst>
              <a:ext uri="{FF2B5EF4-FFF2-40B4-BE49-F238E27FC236}">
                <a16:creationId xmlns:a16="http://schemas.microsoft.com/office/drawing/2014/main" id="{99D8877A-D288-48DB-88D7-DBE130BA1ADA}"/>
              </a:ext>
            </a:extLst>
          </p:cNvPr>
          <p:cNvSpPr txBox="1"/>
          <p:nvPr/>
        </p:nvSpPr>
        <p:spPr>
          <a:xfrm>
            <a:off x="480169" y="2649711"/>
            <a:ext cx="543900" cy="562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440995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Tool #1: </a:t>
            </a:r>
            <a:r>
              <a:rPr lang="en-GB" sz="2400" dirty="0">
                <a:highlight>
                  <a:srgbClr val="FFCD00"/>
                </a:highlight>
              </a:rPr>
              <a:t>Firebase </a:t>
            </a:r>
            <a:r>
              <a:rPr lang="en-GB" sz="2400" dirty="0" err="1">
                <a:highlight>
                  <a:srgbClr val="FFCD00"/>
                </a:highlight>
              </a:rPr>
              <a:t>Crashlytics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167150" y="1649738"/>
            <a:ext cx="6809700" cy="6287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Embed </a:t>
            </a:r>
            <a:r>
              <a:rPr lang="en-US" dirty="0" err="1"/>
              <a:t>Crashlytics</a:t>
            </a:r>
            <a:r>
              <a:rPr lang="en-US" dirty="0"/>
              <a:t> reporting service into the app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8" name="Google Shape;112;p15">
            <a:extLst>
              <a:ext uri="{FF2B5EF4-FFF2-40B4-BE49-F238E27FC236}">
                <a16:creationId xmlns:a16="http://schemas.microsoft.com/office/drawing/2014/main" id="{A71F1F93-23BD-457F-8967-D63D630DE8E2}"/>
              </a:ext>
            </a:extLst>
          </p:cNvPr>
          <p:cNvSpPr txBox="1"/>
          <p:nvPr/>
        </p:nvSpPr>
        <p:spPr>
          <a:xfrm>
            <a:off x="480169" y="1683006"/>
            <a:ext cx="543900" cy="562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3" name="Google Shape;674;p39">
            <a:extLst>
              <a:ext uri="{FF2B5EF4-FFF2-40B4-BE49-F238E27FC236}">
                <a16:creationId xmlns:a16="http://schemas.microsoft.com/office/drawing/2014/main" id="{BE91B544-DB06-40C2-8F0C-7D1598D42AC8}"/>
              </a:ext>
            </a:extLst>
          </p:cNvPr>
          <p:cNvGrpSpPr/>
          <p:nvPr/>
        </p:nvGrpSpPr>
        <p:grpSpPr>
          <a:xfrm>
            <a:off x="544894" y="1797125"/>
            <a:ext cx="371564" cy="371543"/>
            <a:chOff x="576250" y="4319400"/>
            <a:chExt cx="442075" cy="442050"/>
          </a:xfrm>
        </p:grpSpPr>
        <p:sp>
          <p:nvSpPr>
            <p:cNvPr id="14" name="Google Shape;675;p39">
              <a:extLst>
                <a:ext uri="{FF2B5EF4-FFF2-40B4-BE49-F238E27FC236}">
                  <a16:creationId xmlns:a16="http://schemas.microsoft.com/office/drawing/2014/main" id="{D0D4140B-AD42-4CED-BA9D-3DAC013D843A}"/>
                </a:ext>
              </a:extLst>
            </p:cNvPr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676;p39">
              <a:extLst>
                <a:ext uri="{FF2B5EF4-FFF2-40B4-BE49-F238E27FC236}">
                  <a16:creationId xmlns:a16="http://schemas.microsoft.com/office/drawing/2014/main" id="{8C57FACD-F4A9-4101-A981-B3A541B9F738}"/>
                </a:ext>
              </a:extLst>
            </p:cNvPr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77;p39">
              <a:extLst>
                <a:ext uri="{FF2B5EF4-FFF2-40B4-BE49-F238E27FC236}">
                  <a16:creationId xmlns:a16="http://schemas.microsoft.com/office/drawing/2014/main" id="{0EA6ED06-8DF4-42B1-B1DB-6AC377E1A07C}"/>
                </a:ext>
              </a:extLst>
            </p:cNvPr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78;p39">
              <a:extLst>
                <a:ext uri="{FF2B5EF4-FFF2-40B4-BE49-F238E27FC236}">
                  <a16:creationId xmlns:a16="http://schemas.microsoft.com/office/drawing/2014/main" id="{39B477DB-1B29-454F-A2E6-A2665D00D857}"/>
                </a:ext>
              </a:extLst>
            </p:cNvPr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543;p39">
            <a:extLst>
              <a:ext uri="{FF2B5EF4-FFF2-40B4-BE49-F238E27FC236}">
                <a16:creationId xmlns:a16="http://schemas.microsoft.com/office/drawing/2014/main" id="{1BA4275B-3E9A-47F1-A30A-AA99DA9CB60C}"/>
              </a:ext>
            </a:extLst>
          </p:cNvPr>
          <p:cNvGrpSpPr/>
          <p:nvPr/>
        </p:nvGrpSpPr>
        <p:grpSpPr>
          <a:xfrm>
            <a:off x="572483" y="2742465"/>
            <a:ext cx="359272" cy="376691"/>
            <a:chOff x="5961125" y="1623900"/>
            <a:chExt cx="427450" cy="448175"/>
          </a:xfrm>
        </p:grpSpPr>
        <p:sp>
          <p:nvSpPr>
            <p:cNvPr id="48" name="Google Shape;544;p39">
              <a:extLst>
                <a:ext uri="{FF2B5EF4-FFF2-40B4-BE49-F238E27FC236}">
                  <a16:creationId xmlns:a16="http://schemas.microsoft.com/office/drawing/2014/main" id="{08DD8409-7AF3-4638-AFA9-196FC4A42E0F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45;p39">
              <a:extLst>
                <a:ext uri="{FF2B5EF4-FFF2-40B4-BE49-F238E27FC236}">
                  <a16:creationId xmlns:a16="http://schemas.microsoft.com/office/drawing/2014/main" id="{3CBEF487-B644-493D-8438-E4631606D4FB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46;p39">
              <a:extLst>
                <a:ext uri="{FF2B5EF4-FFF2-40B4-BE49-F238E27FC236}">
                  <a16:creationId xmlns:a16="http://schemas.microsoft.com/office/drawing/2014/main" id="{2AA6F6D3-BD79-424F-9A41-431D28D70A02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47;p39">
              <a:extLst>
                <a:ext uri="{FF2B5EF4-FFF2-40B4-BE49-F238E27FC236}">
                  <a16:creationId xmlns:a16="http://schemas.microsoft.com/office/drawing/2014/main" id="{514B7973-DAB1-41A7-A56C-B85F3F864A39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48;p39">
              <a:extLst>
                <a:ext uri="{FF2B5EF4-FFF2-40B4-BE49-F238E27FC236}">
                  <a16:creationId xmlns:a16="http://schemas.microsoft.com/office/drawing/2014/main" id="{9CE71D1C-4F66-419D-BC34-D01B57D770D3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49;p39">
              <a:extLst>
                <a:ext uri="{FF2B5EF4-FFF2-40B4-BE49-F238E27FC236}">
                  <a16:creationId xmlns:a16="http://schemas.microsoft.com/office/drawing/2014/main" id="{E0039253-1F1D-46BC-98C4-65AC65A5AC73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50;p39">
              <a:extLst>
                <a:ext uri="{FF2B5EF4-FFF2-40B4-BE49-F238E27FC236}">
                  <a16:creationId xmlns:a16="http://schemas.microsoft.com/office/drawing/2014/main" id="{6290227E-CA49-4D6A-BD8E-C8E648035EE2}"/>
                </a:ext>
              </a:extLst>
            </p:cNvPr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125;p17">
            <a:extLst>
              <a:ext uri="{FF2B5EF4-FFF2-40B4-BE49-F238E27FC236}">
                <a16:creationId xmlns:a16="http://schemas.microsoft.com/office/drawing/2014/main" id="{887F1CC0-817A-4D1F-A53D-773764432491}"/>
              </a:ext>
            </a:extLst>
          </p:cNvPr>
          <p:cNvSpPr txBox="1">
            <a:spLocks/>
          </p:cNvSpPr>
          <p:nvPr/>
        </p:nvSpPr>
        <p:spPr>
          <a:xfrm>
            <a:off x="1167150" y="2446325"/>
            <a:ext cx="6809700" cy="99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Crashes are automatically reported to us </a:t>
            </a:r>
            <a:br>
              <a:rPr lang="en-US" dirty="0"/>
            </a:br>
            <a:r>
              <a:rPr lang="en-US" dirty="0"/>
              <a:t>via Internet (along with stack traces)</a:t>
            </a:r>
          </a:p>
          <a:p>
            <a:pPr marL="0" indent="0">
              <a:buFont typeface="Quattrocento Sans"/>
              <a:buNone/>
            </a:pPr>
            <a:endParaRPr lang="en-US" dirty="0"/>
          </a:p>
        </p:txBody>
      </p:sp>
      <p:grpSp>
        <p:nvGrpSpPr>
          <p:cNvPr id="10" name="Google Shape;540;p39">
            <a:extLst>
              <a:ext uri="{FF2B5EF4-FFF2-40B4-BE49-F238E27FC236}">
                <a16:creationId xmlns:a16="http://schemas.microsoft.com/office/drawing/2014/main" id="{DC309215-AB77-448E-87EF-ECE29C01623F}"/>
              </a:ext>
            </a:extLst>
          </p:cNvPr>
          <p:cNvGrpSpPr/>
          <p:nvPr/>
        </p:nvGrpSpPr>
        <p:grpSpPr>
          <a:xfrm>
            <a:off x="566852" y="3824934"/>
            <a:ext cx="357234" cy="361310"/>
            <a:chOff x="5290150" y="1636700"/>
            <a:chExt cx="425025" cy="429875"/>
          </a:xfrm>
        </p:grpSpPr>
        <p:sp>
          <p:nvSpPr>
            <p:cNvPr id="11" name="Google Shape;541;p39">
              <a:extLst>
                <a:ext uri="{FF2B5EF4-FFF2-40B4-BE49-F238E27FC236}">
                  <a16:creationId xmlns:a16="http://schemas.microsoft.com/office/drawing/2014/main" id="{7FF183FD-939C-4932-8079-45590854D30E}"/>
                </a:ext>
              </a:extLst>
            </p:cNvPr>
            <p:cNvSpPr/>
            <p:nvPr/>
          </p:nvSpPr>
          <p:spPr>
            <a:xfrm>
              <a:off x="5396700" y="1939925"/>
              <a:ext cx="211900" cy="126650"/>
            </a:xfrm>
            <a:custGeom>
              <a:avLst/>
              <a:gdLst/>
              <a:ahLst/>
              <a:cxnLst/>
              <a:rect l="l" t="t" r="r" b="b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2;p39">
              <a:extLst>
                <a:ext uri="{FF2B5EF4-FFF2-40B4-BE49-F238E27FC236}">
                  <a16:creationId xmlns:a16="http://schemas.microsoft.com/office/drawing/2014/main" id="{D7006EFA-3437-4820-B5DF-D5C180CAB9A6}"/>
                </a:ext>
              </a:extLst>
            </p:cNvPr>
            <p:cNvSpPr/>
            <p:nvPr/>
          </p:nvSpPr>
          <p:spPr>
            <a:xfrm>
              <a:off x="5290150" y="1636700"/>
              <a:ext cx="425025" cy="294100"/>
            </a:xfrm>
            <a:custGeom>
              <a:avLst/>
              <a:gdLst/>
              <a:ahLst/>
              <a:cxnLst/>
              <a:rect l="l" t="t" r="r" b="b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125;p17">
            <a:extLst>
              <a:ext uri="{FF2B5EF4-FFF2-40B4-BE49-F238E27FC236}">
                <a16:creationId xmlns:a16="http://schemas.microsoft.com/office/drawing/2014/main" id="{7BA1AEE1-E02B-4DA1-A6CD-798A451FCA98}"/>
              </a:ext>
            </a:extLst>
          </p:cNvPr>
          <p:cNvSpPr txBox="1">
            <a:spLocks/>
          </p:cNvSpPr>
          <p:nvPr/>
        </p:nvSpPr>
        <p:spPr>
          <a:xfrm>
            <a:off x="1167150" y="3647989"/>
            <a:ext cx="7282190" cy="628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Identified devices with insufficient RAM for the game</a:t>
            </a:r>
          </a:p>
          <a:p>
            <a:pPr marL="0" indent="0">
              <a:buFont typeface="Quattrocento Sans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411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112;p15">
            <a:extLst>
              <a:ext uri="{FF2B5EF4-FFF2-40B4-BE49-F238E27FC236}">
                <a16:creationId xmlns:a16="http://schemas.microsoft.com/office/drawing/2014/main" id="{D5BBBDFC-1DEE-4A3D-94B3-8DD1FCF9D13E}"/>
              </a:ext>
            </a:extLst>
          </p:cNvPr>
          <p:cNvSpPr txBox="1"/>
          <p:nvPr/>
        </p:nvSpPr>
        <p:spPr>
          <a:xfrm>
            <a:off x="480169" y="3684692"/>
            <a:ext cx="543900" cy="562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6" name="Google Shape;112;p15">
            <a:extLst>
              <a:ext uri="{FF2B5EF4-FFF2-40B4-BE49-F238E27FC236}">
                <a16:creationId xmlns:a16="http://schemas.microsoft.com/office/drawing/2014/main" id="{99D8877A-D288-48DB-88D7-DBE130BA1ADA}"/>
              </a:ext>
            </a:extLst>
          </p:cNvPr>
          <p:cNvSpPr txBox="1"/>
          <p:nvPr/>
        </p:nvSpPr>
        <p:spPr>
          <a:xfrm>
            <a:off x="480169" y="2649711"/>
            <a:ext cx="543900" cy="562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6437224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Tool #</a:t>
            </a:r>
            <a:r>
              <a:rPr lang="ru-RU" sz="2400" dirty="0"/>
              <a:t>2</a:t>
            </a:r>
            <a:r>
              <a:rPr lang="en-GB" sz="2400" dirty="0"/>
              <a:t>: </a:t>
            </a:r>
            <a:r>
              <a:rPr lang="en-US" sz="2400" dirty="0" err="1">
                <a:highlight>
                  <a:srgbClr val="FFCD00"/>
                </a:highlight>
              </a:rPr>
              <a:t>Autobugs</a:t>
            </a:r>
            <a:r>
              <a:rPr lang="en-US" sz="2400" dirty="0">
                <a:highlight>
                  <a:srgbClr val="FFCD00"/>
                </a:highlight>
              </a:rPr>
              <a:t> and Manual Bugs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167150" y="1649738"/>
            <a:ext cx="7707492" cy="6287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Use soft (reporting) asserts and manual reporting tools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8" name="Google Shape;112;p15">
            <a:extLst>
              <a:ext uri="{FF2B5EF4-FFF2-40B4-BE49-F238E27FC236}">
                <a16:creationId xmlns:a16="http://schemas.microsoft.com/office/drawing/2014/main" id="{A71F1F93-23BD-457F-8967-D63D630DE8E2}"/>
              </a:ext>
            </a:extLst>
          </p:cNvPr>
          <p:cNvSpPr txBox="1"/>
          <p:nvPr/>
        </p:nvSpPr>
        <p:spPr>
          <a:xfrm>
            <a:off x="480169" y="1683006"/>
            <a:ext cx="543900" cy="562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3" name="Google Shape;674;p39">
            <a:extLst>
              <a:ext uri="{FF2B5EF4-FFF2-40B4-BE49-F238E27FC236}">
                <a16:creationId xmlns:a16="http://schemas.microsoft.com/office/drawing/2014/main" id="{BE91B544-DB06-40C2-8F0C-7D1598D42AC8}"/>
              </a:ext>
            </a:extLst>
          </p:cNvPr>
          <p:cNvGrpSpPr/>
          <p:nvPr/>
        </p:nvGrpSpPr>
        <p:grpSpPr>
          <a:xfrm>
            <a:off x="544894" y="1797125"/>
            <a:ext cx="371564" cy="371543"/>
            <a:chOff x="576250" y="4319400"/>
            <a:chExt cx="442075" cy="442050"/>
          </a:xfrm>
        </p:grpSpPr>
        <p:sp>
          <p:nvSpPr>
            <p:cNvPr id="14" name="Google Shape;675;p39">
              <a:extLst>
                <a:ext uri="{FF2B5EF4-FFF2-40B4-BE49-F238E27FC236}">
                  <a16:creationId xmlns:a16="http://schemas.microsoft.com/office/drawing/2014/main" id="{D0D4140B-AD42-4CED-BA9D-3DAC013D843A}"/>
                </a:ext>
              </a:extLst>
            </p:cNvPr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676;p39">
              <a:extLst>
                <a:ext uri="{FF2B5EF4-FFF2-40B4-BE49-F238E27FC236}">
                  <a16:creationId xmlns:a16="http://schemas.microsoft.com/office/drawing/2014/main" id="{8C57FACD-F4A9-4101-A981-B3A541B9F738}"/>
                </a:ext>
              </a:extLst>
            </p:cNvPr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77;p39">
              <a:extLst>
                <a:ext uri="{FF2B5EF4-FFF2-40B4-BE49-F238E27FC236}">
                  <a16:creationId xmlns:a16="http://schemas.microsoft.com/office/drawing/2014/main" id="{0EA6ED06-8DF4-42B1-B1DB-6AC377E1A07C}"/>
                </a:ext>
              </a:extLst>
            </p:cNvPr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78;p39">
              <a:extLst>
                <a:ext uri="{FF2B5EF4-FFF2-40B4-BE49-F238E27FC236}">
                  <a16:creationId xmlns:a16="http://schemas.microsoft.com/office/drawing/2014/main" id="{39B477DB-1B29-454F-A2E6-A2665D00D857}"/>
                </a:ext>
              </a:extLst>
            </p:cNvPr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543;p39">
            <a:extLst>
              <a:ext uri="{FF2B5EF4-FFF2-40B4-BE49-F238E27FC236}">
                <a16:creationId xmlns:a16="http://schemas.microsoft.com/office/drawing/2014/main" id="{1BA4275B-3E9A-47F1-A30A-AA99DA9CB60C}"/>
              </a:ext>
            </a:extLst>
          </p:cNvPr>
          <p:cNvGrpSpPr/>
          <p:nvPr/>
        </p:nvGrpSpPr>
        <p:grpSpPr>
          <a:xfrm>
            <a:off x="572483" y="2742465"/>
            <a:ext cx="359272" cy="376691"/>
            <a:chOff x="5961125" y="1623900"/>
            <a:chExt cx="427450" cy="448175"/>
          </a:xfrm>
        </p:grpSpPr>
        <p:sp>
          <p:nvSpPr>
            <p:cNvPr id="48" name="Google Shape;544;p39">
              <a:extLst>
                <a:ext uri="{FF2B5EF4-FFF2-40B4-BE49-F238E27FC236}">
                  <a16:creationId xmlns:a16="http://schemas.microsoft.com/office/drawing/2014/main" id="{08DD8409-7AF3-4638-AFA9-196FC4A42E0F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45;p39">
              <a:extLst>
                <a:ext uri="{FF2B5EF4-FFF2-40B4-BE49-F238E27FC236}">
                  <a16:creationId xmlns:a16="http://schemas.microsoft.com/office/drawing/2014/main" id="{3CBEF487-B644-493D-8438-E4631606D4FB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46;p39">
              <a:extLst>
                <a:ext uri="{FF2B5EF4-FFF2-40B4-BE49-F238E27FC236}">
                  <a16:creationId xmlns:a16="http://schemas.microsoft.com/office/drawing/2014/main" id="{2AA6F6D3-BD79-424F-9A41-431D28D70A02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47;p39">
              <a:extLst>
                <a:ext uri="{FF2B5EF4-FFF2-40B4-BE49-F238E27FC236}">
                  <a16:creationId xmlns:a16="http://schemas.microsoft.com/office/drawing/2014/main" id="{514B7973-DAB1-41A7-A56C-B85F3F864A39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48;p39">
              <a:extLst>
                <a:ext uri="{FF2B5EF4-FFF2-40B4-BE49-F238E27FC236}">
                  <a16:creationId xmlns:a16="http://schemas.microsoft.com/office/drawing/2014/main" id="{9CE71D1C-4F66-419D-BC34-D01B57D770D3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49;p39">
              <a:extLst>
                <a:ext uri="{FF2B5EF4-FFF2-40B4-BE49-F238E27FC236}">
                  <a16:creationId xmlns:a16="http://schemas.microsoft.com/office/drawing/2014/main" id="{E0039253-1F1D-46BC-98C4-65AC65A5AC73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50;p39">
              <a:extLst>
                <a:ext uri="{FF2B5EF4-FFF2-40B4-BE49-F238E27FC236}">
                  <a16:creationId xmlns:a16="http://schemas.microsoft.com/office/drawing/2014/main" id="{6290227E-CA49-4D6A-BD8E-C8E648035EE2}"/>
                </a:ext>
              </a:extLst>
            </p:cNvPr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125;p17">
            <a:extLst>
              <a:ext uri="{FF2B5EF4-FFF2-40B4-BE49-F238E27FC236}">
                <a16:creationId xmlns:a16="http://schemas.microsoft.com/office/drawing/2014/main" id="{887F1CC0-817A-4D1F-A53D-773764432491}"/>
              </a:ext>
            </a:extLst>
          </p:cNvPr>
          <p:cNvSpPr txBox="1">
            <a:spLocks/>
          </p:cNvSpPr>
          <p:nvPr/>
        </p:nvSpPr>
        <p:spPr>
          <a:xfrm>
            <a:off x="1167150" y="2446325"/>
            <a:ext cx="6809700" cy="99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Report failed non-fatal asserts automatically.</a:t>
            </a:r>
            <a:br>
              <a:rPr lang="en-US" dirty="0"/>
            </a:br>
            <a:r>
              <a:rPr lang="en-US" dirty="0"/>
              <a:t>Give the users and testers tools to report easily.</a:t>
            </a:r>
          </a:p>
          <a:p>
            <a:pPr marL="0" indent="0">
              <a:buFont typeface="Quattrocento Sans"/>
              <a:buNone/>
            </a:pPr>
            <a:endParaRPr lang="en-US" dirty="0"/>
          </a:p>
        </p:txBody>
      </p:sp>
      <p:grpSp>
        <p:nvGrpSpPr>
          <p:cNvPr id="10" name="Google Shape;540;p39">
            <a:extLst>
              <a:ext uri="{FF2B5EF4-FFF2-40B4-BE49-F238E27FC236}">
                <a16:creationId xmlns:a16="http://schemas.microsoft.com/office/drawing/2014/main" id="{DC309215-AB77-448E-87EF-ECE29C01623F}"/>
              </a:ext>
            </a:extLst>
          </p:cNvPr>
          <p:cNvGrpSpPr/>
          <p:nvPr/>
        </p:nvGrpSpPr>
        <p:grpSpPr>
          <a:xfrm>
            <a:off x="566852" y="3824934"/>
            <a:ext cx="357234" cy="361310"/>
            <a:chOff x="5290150" y="1636700"/>
            <a:chExt cx="425025" cy="429875"/>
          </a:xfrm>
        </p:grpSpPr>
        <p:sp>
          <p:nvSpPr>
            <p:cNvPr id="11" name="Google Shape;541;p39">
              <a:extLst>
                <a:ext uri="{FF2B5EF4-FFF2-40B4-BE49-F238E27FC236}">
                  <a16:creationId xmlns:a16="http://schemas.microsoft.com/office/drawing/2014/main" id="{7FF183FD-939C-4932-8079-45590854D30E}"/>
                </a:ext>
              </a:extLst>
            </p:cNvPr>
            <p:cNvSpPr/>
            <p:nvPr/>
          </p:nvSpPr>
          <p:spPr>
            <a:xfrm>
              <a:off x="5396700" y="1939925"/>
              <a:ext cx="211900" cy="126650"/>
            </a:xfrm>
            <a:custGeom>
              <a:avLst/>
              <a:gdLst/>
              <a:ahLst/>
              <a:cxnLst/>
              <a:rect l="l" t="t" r="r" b="b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2;p39">
              <a:extLst>
                <a:ext uri="{FF2B5EF4-FFF2-40B4-BE49-F238E27FC236}">
                  <a16:creationId xmlns:a16="http://schemas.microsoft.com/office/drawing/2014/main" id="{D7006EFA-3437-4820-B5DF-D5C180CAB9A6}"/>
                </a:ext>
              </a:extLst>
            </p:cNvPr>
            <p:cNvSpPr/>
            <p:nvPr/>
          </p:nvSpPr>
          <p:spPr>
            <a:xfrm>
              <a:off x="5290150" y="1636700"/>
              <a:ext cx="425025" cy="294100"/>
            </a:xfrm>
            <a:custGeom>
              <a:avLst/>
              <a:gdLst/>
              <a:ahLst/>
              <a:cxnLst/>
              <a:rect l="l" t="t" r="r" b="b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125;p17">
            <a:extLst>
              <a:ext uri="{FF2B5EF4-FFF2-40B4-BE49-F238E27FC236}">
                <a16:creationId xmlns:a16="http://schemas.microsoft.com/office/drawing/2014/main" id="{7BA1AEE1-E02B-4DA1-A6CD-798A451FCA98}"/>
              </a:ext>
            </a:extLst>
          </p:cNvPr>
          <p:cNvSpPr txBox="1">
            <a:spLocks/>
          </p:cNvSpPr>
          <p:nvPr/>
        </p:nvSpPr>
        <p:spPr>
          <a:xfrm>
            <a:off x="1167150" y="3647988"/>
            <a:ext cx="7282190" cy="99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Got numerous bug reports </a:t>
            </a:r>
            <a:br>
              <a:rPr lang="en-US" dirty="0"/>
            </a:br>
            <a:r>
              <a:rPr lang="en-US" dirty="0"/>
              <a:t>(wrong physics, animation, GUI flaws, etc.)</a:t>
            </a:r>
          </a:p>
          <a:p>
            <a:pPr marL="0" indent="0">
              <a:buFont typeface="Quattrocento Sans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79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112;p15">
            <a:extLst>
              <a:ext uri="{FF2B5EF4-FFF2-40B4-BE49-F238E27FC236}">
                <a16:creationId xmlns:a16="http://schemas.microsoft.com/office/drawing/2014/main" id="{99D8877A-D288-48DB-88D7-DBE130BA1ADA}"/>
              </a:ext>
            </a:extLst>
          </p:cNvPr>
          <p:cNvSpPr txBox="1"/>
          <p:nvPr/>
        </p:nvSpPr>
        <p:spPr>
          <a:xfrm>
            <a:off x="480169" y="3025391"/>
            <a:ext cx="543900" cy="562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7032648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Tool #</a:t>
            </a:r>
            <a:r>
              <a:rPr lang="en-US" sz="2400" dirty="0"/>
              <a:t>3</a:t>
            </a:r>
            <a:r>
              <a:rPr lang="en-GB" sz="2400" dirty="0"/>
              <a:t>: </a:t>
            </a:r>
            <a:r>
              <a:rPr lang="en-US" sz="2400" dirty="0">
                <a:highlight>
                  <a:srgbClr val="FFCD00"/>
                </a:highlight>
              </a:rPr>
              <a:t>Automated smoke testing (</a:t>
            </a:r>
            <a:r>
              <a:rPr lang="en-US" sz="2400" dirty="0" err="1">
                <a:highlight>
                  <a:srgbClr val="FFCD00"/>
                </a:highlight>
              </a:rPr>
              <a:t>autotests</a:t>
            </a:r>
            <a:r>
              <a:rPr lang="en-US" sz="2400" dirty="0">
                <a:highlight>
                  <a:srgbClr val="FFCD00"/>
                </a:highlight>
              </a:rPr>
              <a:t>)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167150" y="1649738"/>
            <a:ext cx="7707492" cy="9945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Ensures that the most important subsystems work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by preforming various simple test scenarios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8" name="Google Shape;112;p15">
            <a:extLst>
              <a:ext uri="{FF2B5EF4-FFF2-40B4-BE49-F238E27FC236}">
                <a16:creationId xmlns:a16="http://schemas.microsoft.com/office/drawing/2014/main" id="{A71F1F93-23BD-457F-8967-D63D630DE8E2}"/>
              </a:ext>
            </a:extLst>
          </p:cNvPr>
          <p:cNvSpPr txBox="1"/>
          <p:nvPr/>
        </p:nvSpPr>
        <p:spPr>
          <a:xfrm>
            <a:off x="480169" y="1683006"/>
            <a:ext cx="543900" cy="562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5" name="Google Shape;125;p17">
            <a:extLst>
              <a:ext uri="{FF2B5EF4-FFF2-40B4-BE49-F238E27FC236}">
                <a16:creationId xmlns:a16="http://schemas.microsoft.com/office/drawing/2014/main" id="{887F1CC0-817A-4D1F-A53D-773764432491}"/>
              </a:ext>
            </a:extLst>
          </p:cNvPr>
          <p:cNvSpPr txBox="1">
            <a:spLocks/>
          </p:cNvSpPr>
          <p:nvPr/>
        </p:nvSpPr>
        <p:spPr>
          <a:xfrm>
            <a:off x="1167150" y="2822005"/>
            <a:ext cx="6809700" cy="1367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i="1" dirty="0"/>
              <a:t>The most cost effective method for identifying and fixing defects in software</a:t>
            </a:r>
            <a:r>
              <a:rPr lang="en-US" dirty="0"/>
              <a:t> [after code reviews]</a:t>
            </a:r>
          </a:p>
          <a:p>
            <a:pPr marL="0" indent="0" algn="r"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>
                <a:highlight>
                  <a:srgbClr val="FFCD00"/>
                </a:highlight>
              </a:rPr>
              <a:t>—</a:t>
            </a:r>
            <a:r>
              <a:rPr lang="en-US" dirty="0">
                <a:highlight>
                  <a:srgbClr val="FFCD00"/>
                </a:highlight>
              </a:rPr>
              <a:t> </a:t>
            </a:r>
            <a:r>
              <a:rPr lang="en-GB" i="1" dirty="0">
                <a:highlight>
                  <a:srgbClr val="FFCD00"/>
                </a:highlight>
              </a:rPr>
              <a:t>Microsoft</a:t>
            </a:r>
            <a:r>
              <a:rPr lang="en-US" dirty="0"/>
              <a:t> </a:t>
            </a:r>
          </a:p>
        </p:txBody>
      </p:sp>
      <p:grpSp>
        <p:nvGrpSpPr>
          <p:cNvPr id="31" name="Google Shape;518;p39">
            <a:extLst>
              <a:ext uri="{FF2B5EF4-FFF2-40B4-BE49-F238E27FC236}">
                <a16:creationId xmlns:a16="http://schemas.microsoft.com/office/drawing/2014/main" id="{59289E69-4111-4E4F-9458-2816636B1BC5}"/>
              </a:ext>
            </a:extLst>
          </p:cNvPr>
          <p:cNvGrpSpPr/>
          <p:nvPr/>
        </p:nvGrpSpPr>
        <p:grpSpPr>
          <a:xfrm>
            <a:off x="575193" y="1769756"/>
            <a:ext cx="366458" cy="366437"/>
            <a:chOff x="1923675" y="1633650"/>
            <a:chExt cx="436000" cy="435975"/>
          </a:xfrm>
        </p:grpSpPr>
        <p:sp>
          <p:nvSpPr>
            <p:cNvPr id="32" name="Google Shape;519;p39">
              <a:extLst>
                <a:ext uri="{FF2B5EF4-FFF2-40B4-BE49-F238E27FC236}">
                  <a16:creationId xmlns:a16="http://schemas.microsoft.com/office/drawing/2014/main" id="{4538518D-6657-4A87-8F6F-D834C42E9BA6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0;p39">
              <a:extLst>
                <a:ext uri="{FF2B5EF4-FFF2-40B4-BE49-F238E27FC236}">
                  <a16:creationId xmlns:a16="http://schemas.microsoft.com/office/drawing/2014/main" id="{5695859B-4C90-4330-BBEB-34F97E347741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1;p39">
              <a:extLst>
                <a:ext uri="{FF2B5EF4-FFF2-40B4-BE49-F238E27FC236}">
                  <a16:creationId xmlns:a16="http://schemas.microsoft.com/office/drawing/2014/main" id="{747D3EC9-2BF7-4CAD-92B5-9BAD2A3C62D6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2;p39">
              <a:extLst>
                <a:ext uri="{FF2B5EF4-FFF2-40B4-BE49-F238E27FC236}">
                  <a16:creationId xmlns:a16="http://schemas.microsoft.com/office/drawing/2014/main" id="{B5F3622D-D4E2-4BA7-BCF1-2D8527777A59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23;p39">
              <a:extLst>
                <a:ext uri="{FF2B5EF4-FFF2-40B4-BE49-F238E27FC236}">
                  <a16:creationId xmlns:a16="http://schemas.microsoft.com/office/drawing/2014/main" id="{CFAE69EE-EF6C-430F-9BBF-06ABB7A3E78A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24;p39">
              <a:extLst>
                <a:ext uri="{FF2B5EF4-FFF2-40B4-BE49-F238E27FC236}">
                  <a16:creationId xmlns:a16="http://schemas.microsoft.com/office/drawing/2014/main" id="{95393A10-568E-4630-B77B-068C1F1B3ADE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F69C77C-106C-4BEB-ACEE-07C4C6AC3927}"/>
              </a:ext>
            </a:extLst>
          </p:cNvPr>
          <p:cNvSpPr txBox="1"/>
          <p:nvPr/>
        </p:nvSpPr>
        <p:spPr>
          <a:xfrm>
            <a:off x="523282" y="3019976"/>
            <a:ext cx="444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ora" panose="020B0604020202020204" charset="-52"/>
              </a:rPr>
              <a:t>“</a:t>
            </a:r>
            <a:endParaRPr lang="ru-RU" sz="4800" b="1" dirty="0">
              <a:latin typeface="Lora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82395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Our smoke tests</a:t>
            </a:r>
            <a:endParaRPr dirty="0"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1"/>
          </p:nvPr>
        </p:nvSpPr>
        <p:spPr>
          <a:xfrm>
            <a:off x="2022300" y="2815922"/>
            <a:ext cx="5591400" cy="2025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We invested a lot of effort</a:t>
            </a:r>
            <a:br>
              <a:rPr lang="en-US" sz="2400" dirty="0"/>
            </a:br>
            <a:r>
              <a:rPr lang="en-US" sz="2400" dirty="0"/>
              <a:t>into building our own </a:t>
            </a:r>
            <a:br>
              <a:rPr lang="en-US" sz="2400" dirty="0"/>
            </a:br>
            <a:r>
              <a:rPr lang="en-US" sz="2400" dirty="0"/>
              <a:t>smoke-testing facilities,</a:t>
            </a:r>
            <a:br>
              <a:rPr lang="en-US" sz="2400" dirty="0"/>
            </a:br>
            <a:r>
              <a:rPr lang="en-US" sz="2400" dirty="0"/>
              <a:t>and now we find them essential </a:t>
            </a:r>
            <a:br>
              <a:rPr lang="en-US" sz="2400" dirty="0"/>
            </a:br>
            <a:r>
              <a:rPr lang="en-US" sz="2400" dirty="0"/>
              <a:t>for subsequent planned projects</a:t>
            </a:r>
            <a:endParaRPr sz="2400" dirty="0"/>
          </a:p>
        </p:txBody>
      </p:sp>
      <p:sp>
        <p:nvSpPr>
          <p:cNvPr id="112" name="Google Shape;112;p15"/>
          <p:cNvSpPr txBox="1"/>
          <p:nvPr/>
        </p:nvSpPr>
        <p:spPr>
          <a:xfrm>
            <a:off x="1133975" y="2291150"/>
            <a:ext cx="5439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6" name="Google Shape;735;p39">
            <a:extLst>
              <a:ext uri="{FF2B5EF4-FFF2-40B4-BE49-F238E27FC236}">
                <a16:creationId xmlns:a16="http://schemas.microsoft.com/office/drawing/2014/main" id="{ACD9DECA-E323-445F-9F1F-96D40225DE22}"/>
              </a:ext>
            </a:extLst>
          </p:cNvPr>
          <p:cNvGrpSpPr/>
          <p:nvPr/>
        </p:nvGrpSpPr>
        <p:grpSpPr>
          <a:xfrm>
            <a:off x="1211958" y="2398764"/>
            <a:ext cx="387933" cy="345971"/>
            <a:chOff x="3927500" y="301425"/>
            <a:chExt cx="461550" cy="411625"/>
          </a:xfrm>
        </p:grpSpPr>
        <p:sp>
          <p:nvSpPr>
            <p:cNvPr id="7" name="Google Shape;736;p39">
              <a:extLst>
                <a:ext uri="{FF2B5EF4-FFF2-40B4-BE49-F238E27FC236}">
                  <a16:creationId xmlns:a16="http://schemas.microsoft.com/office/drawing/2014/main" id="{50E04039-AFEF-4416-B2F7-CFB81125431A}"/>
                </a:ext>
              </a:extLst>
            </p:cNvPr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37;p39">
              <a:extLst>
                <a:ext uri="{FF2B5EF4-FFF2-40B4-BE49-F238E27FC236}">
                  <a16:creationId xmlns:a16="http://schemas.microsoft.com/office/drawing/2014/main" id="{B9B22B0E-AC73-4518-942D-D9C607304704}"/>
                </a:ext>
              </a:extLst>
            </p:cNvPr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38;p39">
              <a:extLst>
                <a:ext uri="{FF2B5EF4-FFF2-40B4-BE49-F238E27FC236}">
                  <a16:creationId xmlns:a16="http://schemas.microsoft.com/office/drawing/2014/main" id="{C10761E3-4AA1-4DFD-981E-B2A8B6F98EFC}"/>
                </a:ext>
              </a:extLst>
            </p:cNvPr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39;p39">
              <a:extLst>
                <a:ext uri="{FF2B5EF4-FFF2-40B4-BE49-F238E27FC236}">
                  <a16:creationId xmlns:a16="http://schemas.microsoft.com/office/drawing/2014/main" id="{7CAE19CF-E9F6-4D56-80F3-002C95BB0046}"/>
                </a:ext>
              </a:extLst>
            </p:cNvPr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40;p39">
              <a:extLst>
                <a:ext uri="{FF2B5EF4-FFF2-40B4-BE49-F238E27FC236}">
                  <a16:creationId xmlns:a16="http://schemas.microsoft.com/office/drawing/2014/main" id="{DF0C42C8-AD40-4A34-B7B6-5F1313354E05}"/>
                </a:ext>
              </a:extLst>
            </p:cNvPr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41;p39">
              <a:extLst>
                <a:ext uri="{FF2B5EF4-FFF2-40B4-BE49-F238E27FC236}">
                  <a16:creationId xmlns:a16="http://schemas.microsoft.com/office/drawing/2014/main" id="{AA34278F-8AF2-4947-A95A-BEBBCAAE5A3E}"/>
                </a:ext>
              </a:extLst>
            </p:cNvPr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42;p39">
              <a:extLst>
                <a:ext uri="{FF2B5EF4-FFF2-40B4-BE49-F238E27FC236}">
                  <a16:creationId xmlns:a16="http://schemas.microsoft.com/office/drawing/2014/main" id="{305AE073-CF35-4B87-9176-D9F84F9DE471}"/>
                </a:ext>
              </a:extLst>
            </p:cNvPr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3;p39">
              <a:extLst>
                <a:ext uri="{FF2B5EF4-FFF2-40B4-BE49-F238E27FC236}">
                  <a16:creationId xmlns:a16="http://schemas.microsoft.com/office/drawing/2014/main" id="{0CE2EA54-F791-4A3D-9179-438110ED939C}"/>
                </a:ext>
              </a:extLst>
            </p:cNvPr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4;p39">
              <a:extLst>
                <a:ext uri="{FF2B5EF4-FFF2-40B4-BE49-F238E27FC236}">
                  <a16:creationId xmlns:a16="http://schemas.microsoft.com/office/drawing/2014/main" id="{40B2745E-9E3C-4922-92B7-4F238F44F2FE}"/>
                </a:ext>
              </a:extLst>
            </p:cNvPr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5;p39">
              <a:extLst>
                <a:ext uri="{FF2B5EF4-FFF2-40B4-BE49-F238E27FC236}">
                  <a16:creationId xmlns:a16="http://schemas.microsoft.com/office/drawing/2014/main" id="{0D08B8E3-E90D-4D9D-9409-CC41C3F8CB7F}"/>
                </a:ext>
              </a:extLst>
            </p:cNvPr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6;p39">
              <a:extLst>
                <a:ext uri="{FF2B5EF4-FFF2-40B4-BE49-F238E27FC236}">
                  <a16:creationId xmlns:a16="http://schemas.microsoft.com/office/drawing/2014/main" id="{F9D69D4D-D241-4B72-A7AB-AF6D35ACA33E}"/>
                </a:ext>
              </a:extLst>
            </p:cNvPr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7;p39">
              <a:extLst>
                <a:ext uri="{FF2B5EF4-FFF2-40B4-BE49-F238E27FC236}">
                  <a16:creationId xmlns:a16="http://schemas.microsoft.com/office/drawing/2014/main" id="{580DC84D-2DA6-46BC-A9F8-ECC11790A535}"/>
                </a:ext>
              </a:extLst>
            </p:cNvPr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48;p39">
              <a:extLst>
                <a:ext uri="{FF2B5EF4-FFF2-40B4-BE49-F238E27FC236}">
                  <a16:creationId xmlns:a16="http://schemas.microsoft.com/office/drawing/2014/main" id="{F9D32983-9C4F-4A5D-9F08-C07A06440651}"/>
                </a:ext>
              </a:extLst>
            </p:cNvPr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49;p39">
              <a:extLst>
                <a:ext uri="{FF2B5EF4-FFF2-40B4-BE49-F238E27FC236}">
                  <a16:creationId xmlns:a16="http://schemas.microsoft.com/office/drawing/2014/main" id="{54C8E77D-FB6E-421C-A6C9-B2D61AD2EC8A}"/>
                </a:ext>
              </a:extLst>
            </p:cNvPr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0;p39">
              <a:extLst>
                <a:ext uri="{FF2B5EF4-FFF2-40B4-BE49-F238E27FC236}">
                  <a16:creationId xmlns:a16="http://schemas.microsoft.com/office/drawing/2014/main" id="{063FAB1F-AC1A-40B8-806A-BF1C7B5C7B1A}"/>
                </a:ext>
              </a:extLst>
            </p:cNvPr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1;p39">
              <a:extLst>
                <a:ext uri="{FF2B5EF4-FFF2-40B4-BE49-F238E27FC236}">
                  <a16:creationId xmlns:a16="http://schemas.microsoft.com/office/drawing/2014/main" id="{3B900AB0-85FD-42F7-B51F-CA2706FCAB97}"/>
                </a:ext>
              </a:extLst>
            </p:cNvPr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2;p39">
              <a:extLst>
                <a:ext uri="{FF2B5EF4-FFF2-40B4-BE49-F238E27FC236}">
                  <a16:creationId xmlns:a16="http://schemas.microsoft.com/office/drawing/2014/main" id="{3572DF14-A194-4397-AB25-FCF6B5FC20CA}"/>
                </a:ext>
              </a:extLst>
            </p:cNvPr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3;p39">
              <a:extLst>
                <a:ext uri="{FF2B5EF4-FFF2-40B4-BE49-F238E27FC236}">
                  <a16:creationId xmlns:a16="http://schemas.microsoft.com/office/drawing/2014/main" id="{BBDF7625-5E55-4264-91C6-74793398A40F}"/>
                </a:ext>
              </a:extLst>
            </p:cNvPr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4;p39">
              <a:extLst>
                <a:ext uri="{FF2B5EF4-FFF2-40B4-BE49-F238E27FC236}">
                  <a16:creationId xmlns:a16="http://schemas.microsoft.com/office/drawing/2014/main" id="{C2F39348-4583-4F94-8B9A-4D03EBC796CE}"/>
                </a:ext>
              </a:extLst>
            </p:cNvPr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5;p39">
              <a:extLst>
                <a:ext uri="{FF2B5EF4-FFF2-40B4-BE49-F238E27FC236}">
                  <a16:creationId xmlns:a16="http://schemas.microsoft.com/office/drawing/2014/main" id="{FF7EA9C2-F6C1-4978-A2B6-D9B7E86FA7B5}"/>
                </a:ext>
              </a:extLst>
            </p:cNvPr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6;p39">
              <a:extLst>
                <a:ext uri="{FF2B5EF4-FFF2-40B4-BE49-F238E27FC236}">
                  <a16:creationId xmlns:a16="http://schemas.microsoft.com/office/drawing/2014/main" id="{337BD9AC-66E0-4053-A0D6-F689ADAFF33B}"/>
                </a:ext>
              </a:extLst>
            </p:cNvPr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57;p39">
              <a:extLst>
                <a:ext uri="{FF2B5EF4-FFF2-40B4-BE49-F238E27FC236}">
                  <a16:creationId xmlns:a16="http://schemas.microsoft.com/office/drawing/2014/main" id="{8923936E-1FA4-4349-B19D-258BC2B2AB9F}"/>
                </a:ext>
              </a:extLst>
            </p:cNvPr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58;p39">
              <a:extLst>
                <a:ext uri="{FF2B5EF4-FFF2-40B4-BE49-F238E27FC236}">
                  <a16:creationId xmlns:a16="http://schemas.microsoft.com/office/drawing/2014/main" id="{CBAEE658-0BBC-4E50-824A-9320E9090F6D}"/>
                </a:ext>
              </a:extLst>
            </p:cNvPr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59;p39">
              <a:extLst>
                <a:ext uri="{FF2B5EF4-FFF2-40B4-BE49-F238E27FC236}">
                  <a16:creationId xmlns:a16="http://schemas.microsoft.com/office/drawing/2014/main" id="{312220B7-69B5-4BB9-8341-F00CEA3D0700}"/>
                </a:ext>
              </a:extLst>
            </p:cNvPr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0;p39">
              <a:extLst>
                <a:ext uri="{FF2B5EF4-FFF2-40B4-BE49-F238E27FC236}">
                  <a16:creationId xmlns:a16="http://schemas.microsoft.com/office/drawing/2014/main" id="{E3ADF0DF-DDDD-43C5-96EC-C18841EC2A3C}"/>
                </a:ext>
              </a:extLst>
            </p:cNvPr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1;p39">
              <a:extLst>
                <a:ext uri="{FF2B5EF4-FFF2-40B4-BE49-F238E27FC236}">
                  <a16:creationId xmlns:a16="http://schemas.microsoft.com/office/drawing/2014/main" id="{A104EE3E-8303-40FE-AF6D-8AFCA1D746E4}"/>
                </a:ext>
              </a:extLst>
            </p:cNvPr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2;p39">
              <a:extLst>
                <a:ext uri="{FF2B5EF4-FFF2-40B4-BE49-F238E27FC236}">
                  <a16:creationId xmlns:a16="http://schemas.microsoft.com/office/drawing/2014/main" id="{22E1FC94-A0E7-4CC5-B91C-7A3F4C6A6784}"/>
                </a:ext>
              </a:extLst>
            </p:cNvPr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553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1381250" y="937125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Our pipeline</a:t>
            </a:r>
            <a:endParaRPr sz="2400" dirty="0"/>
          </a:p>
        </p:txBody>
      </p:sp>
      <p:grpSp>
        <p:nvGrpSpPr>
          <p:cNvPr id="321" name="Google Shape;321;p29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322" name="Google Shape;322;p29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29" name="Google Shape;329;p29"/>
          <p:cNvCxnSpPr>
            <a:cxnSpLocks/>
          </p:cNvCxnSpPr>
          <p:nvPr/>
        </p:nvCxnSpPr>
        <p:spPr>
          <a:xfrm>
            <a:off x="734519" y="1971775"/>
            <a:ext cx="396564" cy="322389"/>
          </a:xfrm>
          <a:prstGeom prst="straightConnector1">
            <a:avLst/>
          </a:prstGeom>
          <a:noFill/>
          <a:ln w="76200" cap="flat" cmpd="sng">
            <a:solidFill>
              <a:srgbClr val="FFCD00"/>
            </a:solidFill>
            <a:prstDash val="solid"/>
            <a:round/>
            <a:headEnd type="none" w="sm" len="sm"/>
            <a:tailEnd type="triangle" w="sm" len="sm"/>
          </a:ln>
        </p:spPr>
      </p:cxnSp>
      <p:sp>
        <p:nvSpPr>
          <p:cNvPr id="331" name="Google Shape;331;p29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15" name="Google Shape;326;p29">
            <a:extLst>
              <a:ext uri="{FF2B5EF4-FFF2-40B4-BE49-F238E27FC236}">
                <a16:creationId xmlns:a16="http://schemas.microsoft.com/office/drawing/2014/main" id="{0C1FB4AB-52D1-447E-BC47-1EB9606BF260}"/>
              </a:ext>
            </a:extLst>
          </p:cNvPr>
          <p:cNvSpPr/>
          <p:nvPr/>
        </p:nvSpPr>
        <p:spPr>
          <a:xfrm>
            <a:off x="1115873" y="1857883"/>
            <a:ext cx="1903773" cy="1912884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ora"/>
                <a:ea typeface="Lora"/>
                <a:cs typeface="Lora"/>
                <a:sym typeface="Lora"/>
              </a:rPr>
              <a:t>Repository</a:t>
            </a:r>
            <a:endParaRPr sz="2000" b="1" dirty="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16" name="Google Shape;329;p29">
            <a:extLst>
              <a:ext uri="{FF2B5EF4-FFF2-40B4-BE49-F238E27FC236}">
                <a16:creationId xmlns:a16="http://schemas.microsoft.com/office/drawing/2014/main" id="{EC243381-0D95-4DAD-84A2-24D8C35BE250}"/>
              </a:ext>
            </a:extLst>
          </p:cNvPr>
          <p:cNvCxnSpPr>
            <a:cxnSpLocks/>
          </p:cNvCxnSpPr>
          <p:nvPr/>
        </p:nvCxnSpPr>
        <p:spPr>
          <a:xfrm>
            <a:off x="3019646" y="2843894"/>
            <a:ext cx="682862" cy="0"/>
          </a:xfrm>
          <a:prstGeom prst="straightConnector1">
            <a:avLst/>
          </a:prstGeom>
          <a:noFill/>
          <a:ln w="76200" cap="flat" cmpd="sng">
            <a:solidFill>
              <a:srgbClr val="FFCD00"/>
            </a:solidFill>
            <a:prstDash val="solid"/>
            <a:round/>
            <a:headEnd type="none" w="sm" len="sm"/>
            <a:tailEnd type="triangle" w="sm" len="sm"/>
          </a:ln>
        </p:spPr>
      </p:cxnSp>
      <p:sp>
        <p:nvSpPr>
          <p:cNvPr id="17" name="Google Shape;326;p29">
            <a:extLst>
              <a:ext uri="{FF2B5EF4-FFF2-40B4-BE49-F238E27FC236}">
                <a16:creationId xmlns:a16="http://schemas.microsoft.com/office/drawing/2014/main" id="{E33528D7-8EAB-47E6-B0C8-05A19321151E}"/>
              </a:ext>
            </a:extLst>
          </p:cNvPr>
          <p:cNvSpPr/>
          <p:nvPr/>
        </p:nvSpPr>
        <p:spPr>
          <a:xfrm>
            <a:off x="3737165" y="1675254"/>
            <a:ext cx="2295220" cy="2272824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ora"/>
                <a:ea typeface="Lora"/>
                <a:cs typeface="Lora"/>
                <a:sym typeface="Lora"/>
              </a:rPr>
              <a:t>Build machine</a:t>
            </a:r>
            <a:br>
              <a:rPr lang="en-US" sz="2000" b="1" dirty="0">
                <a:latin typeface="Lora"/>
                <a:ea typeface="Lora"/>
                <a:cs typeface="Lora"/>
                <a:sym typeface="Lora"/>
              </a:rPr>
            </a:br>
            <a:r>
              <a:rPr lang="en-US" sz="2000" dirty="0">
                <a:latin typeface="Lora"/>
                <a:ea typeface="Lora"/>
                <a:cs typeface="Lora"/>
                <a:sym typeface="Lora"/>
              </a:rPr>
              <a:t>(several builds daily)</a:t>
            </a:r>
            <a:endParaRPr sz="2000" dirty="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18" name="Google Shape;329;p29">
            <a:extLst>
              <a:ext uri="{FF2B5EF4-FFF2-40B4-BE49-F238E27FC236}">
                <a16:creationId xmlns:a16="http://schemas.microsoft.com/office/drawing/2014/main" id="{2C1045D1-DBCE-408F-8A24-A33F12E34E64}"/>
              </a:ext>
            </a:extLst>
          </p:cNvPr>
          <p:cNvCxnSpPr>
            <a:cxnSpLocks/>
          </p:cNvCxnSpPr>
          <p:nvPr/>
        </p:nvCxnSpPr>
        <p:spPr>
          <a:xfrm>
            <a:off x="6099524" y="2793787"/>
            <a:ext cx="682862" cy="0"/>
          </a:xfrm>
          <a:prstGeom prst="straightConnector1">
            <a:avLst/>
          </a:prstGeom>
          <a:noFill/>
          <a:ln w="76200" cap="flat" cmpd="sng">
            <a:solidFill>
              <a:srgbClr val="FFCD00"/>
            </a:solidFill>
            <a:prstDash val="solid"/>
            <a:round/>
            <a:headEnd type="none" w="sm" len="sm"/>
            <a:tailEnd type="triangle" w="sm" len="sm"/>
          </a:ln>
        </p:spPr>
      </p:cxnSp>
      <p:sp>
        <p:nvSpPr>
          <p:cNvPr id="19" name="Google Shape;326;p29">
            <a:extLst>
              <a:ext uri="{FF2B5EF4-FFF2-40B4-BE49-F238E27FC236}">
                <a16:creationId xmlns:a16="http://schemas.microsoft.com/office/drawing/2014/main" id="{575F9C85-ED97-4B35-AF3E-5405C0581424}"/>
              </a:ext>
            </a:extLst>
          </p:cNvPr>
          <p:cNvSpPr/>
          <p:nvPr/>
        </p:nvSpPr>
        <p:spPr>
          <a:xfrm>
            <a:off x="6782386" y="1657375"/>
            <a:ext cx="2295220" cy="2272825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ora"/>
                <a:ea typeface="Lora"/>
                <a:cs typeface="Lora"/>
                <a:sym typeface="Lora"/>
              </a:rPr>
              <a:t>Ready game</a:t>
            </a:r>
            <a:br>
              <a:rPr lang="en-US" sz="2000" b="1" dirty="0">
                <a:latin typeface="Lora"/>
                <a:ea typeface="Lora"/>
                <a:cs typeface="Lora"/>
                <a:sym typeface="Lora"/>
              </a:rPr>
            </a:br>
            <a:r>
              <a:rPr lang="en-US" sz="2000" dirty="0">
                <a:latin typeface="Lora"/>
                <a:ea typeface="Lora"/>
                <a:cs typeface="Lora"/>
                <a:sym typeface="Lora"/>
              </a:rPr>
              <a:t>(5 platforms)</a:t>
            </a:r>
            <a:endParaRPr sz="2000" dirty="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35" name="Google Shape;581;p39">
            <a:extLst>
              <a:ext uri="{FF2B5EF4-FFF2-40B4-BE49-F238E27FC236}">
                <a16:creationId xmlns:a16="http://schemas.microsoft.com/office/drawing/2014/main" id="{B23A3B49-E9D8-4C7E-98C0-ACBA0FA389D5}"/>
              </a:ext>
            </a:extLst>
          </p:cNvPr>
          <p:cNvGrpSpPr/>
          <p:nvPr/>
        </p:nvGrpSpPr>
        <p:grpSpPr>
          <a:xfrm>
            <a:off x="521007" y="1668854"/>
            <a:ext cx="170937" cy="426827"/>
            <a:chOff x="3384375" y="2267500"/>
            <a:chExt cx="203375" cy="507825"/>
          </a:xfrm>
        </p:grpSpPr>
        <p:sp>
          <p:nvSpPr>
            <p:cNvPr id="36" name="Google Shape;582;p39">
              <a:extLst>
                <a:ext uri="{FF2B5EF4-FFF2-40B4-BE49-F238E27FC236}">
                  <a16:creationId xmlns:a16="http://schemas.microsoft.com/office/drawing/2014/main" id="{1D798AEA-DA96-46F2-B5D9-0CE2BE8B2238}"/>
                </a:ext>
              </a:extLst>
            </p:cNvPr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83;p39">
              <a:extLst>
                <a:ext uri="{FF2B5EF4-FFF2-40B4-BE49-F238E27FC236}">
                  <a16:creationId xmlns:a16="http://schemas.microsoft.com/office/drawing/2014/main" id="{7F0E6B64-C476-4FC7-A63E-E7D321A9DEE5}"/>
                </a:ext>
              </a:extLst>
            </p:cNvPr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81;p39">
            <a:extLst>
              <a:ext uri="{FF2B5EF4-FFF2-40B4-BE49-F238E27FC236}">
                <a16:creationId xmlns:a16="http://schemas.microsoft.com/office/drawing/2014/main" id="{3B8F86A7-7195-44E3-A6BC-3CCD546E2D25}"/>
              </a:ext>
            </a:extLst>
          </p:cNvPr>
          <p:cNvGrpSpPr/>
          <p:nvPr/>
        </p:nvGrpSpPr>
        <p:grpSpPr>
          <a:xfrm>
            <a:off x="184310" y="2254755"/>
            <a:ext cx="170937" cy="426827"/>
            <a:chOff x="3384375" y="2267500"/>
            <a:chExt cx="203375" cy="507825"/>
          </a:xfrm>
        </p:grpSpPr>
        <p:sp>
          <p:nvSpPr>
            <p:cNvPr id="60" name="Google Shape;582;p39">
              <a:extLst>
                <a:ext uri="{FF2B5EF4-FFF2-40B4-BE49-F238E27FC236}">
                  <a16:creationId xmlns:a16="http://schemas.microsoft.com/office/drawing/2014/main" id="{5448B12B-D520-4C38-B67F-E646C0F6A537}"/>
                </a:ext>
              </a:extLst>
            </p:cNvPr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83;p39">
              <a:extLst>
                <a:ext uri="{FF2B5EF4-FFF2-40B4-BE49-F238E27FC236}">
                  <a16:creationId xmlns:a16="http://schemas.microsoft.com/office/drawing/2014/main" id="{76E13E36-1089-4014-AC53-E3FD4F8BC21D}"/>
                </a:ext>
              </a:extLst>
            </p:cNvPr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581;p39">
            <a:extLst>
              <a:ext uri="{FF2B5EF4-FFF2-40B4-BE49-F238E27FC236}">
                <a16:creationId xmlns:a16="http://schemas.microsoft.com/office/drawing/2014/main" id="{BB90F811-57C4-4F24-AC2E-597E4621D2A3}"/>
              </a:ext>
            </a:extLst>
          </p:cNvPr>
          <p:cNvGrpSpPr/>
          <p:nvPr/>
        </p:nvGrpSpPr>
        <p:grpSpPr>
          <a:xfrm>
            <a:off x="365947" y="2994778"/>
            <a:ext cx="170937" cy="426827"/>
            <a:chOff x="3384375" y="2267500"/>
            <a:chExt cx="203375" cy="507825"/>
          </a:xfrm>
        </p:grpSpPr>
        <p:sp>
          <p:nvSpPr>
            <p:cNvPr id="63" name="Google Shape;582;p39">
              <a:extLst>
                <a:ext uri="{FF2B5EF4-FFF2-40B4-BE49-F238E27FC236}">
                  <a16:creationId xmlns:a16="http://schemas.microsoft.com/office/drawing/2014/main" id="{AE8DA269-67A6-42D2-8CD3-E0D425E41B07}"/>
                </a:ext>
              </a:extLst>
            </p:cNvPr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83;p39">
              <a:extLst>
                <a:ext uri="{FF2B5EF4-FFF2-40B4-BE49-F238E27FC236}">
                  <a16:creationId xmlns:a16="http://schemas.microsoft.com/office/drawing/2014/main" id="{61F8FFD3-03B9-4FAD-9DA0-AB3BB046AC25}"/>
                </a:ext>
              </a:extLst>
            </p:cNvPr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5" name="Google Shape;329;p29">
            <a:extLst>
              <a:ext uri="{FF2B5EF4-FFF2-40B4-BE49-F238E27FC236}">
                <a16:creationId xmlns:a16="http://schemas.microsoft.com/office/drawing/2014/main" id="{90E58E29-597E-4F34-924B-73282E0B9D1F}"/>
              </a:ext>
            </a:extLst>
          </p:cNvPr>
          <p:cNvCxnSpPr>
            <a:cxnSpLocks/>
          </p:cNvCxnSpPr>
          <p:nvPr/>
        </p:nvCxnSpPr>
        <p:spPr>
          <a:xfrm>
            <a:off x="488251" y="2475517"/>
            <a:ext cx="495616" cy="138257"/>
          </a:xfrm>
          <a:prstGeom prst="straightConnector1">
            <a:avLst/>
          </a:prstGeom>
          <a:noFill/>
          <a:ln w="76200" cap="flat" cmpd="sng">
            <a:solidFill>
              <a:srgbClr val="FFCD00"/>
            </a:solidFill>
            <a:prstDash val="solid"/>
            <a:round/>
            <a:headEnd type="none" w="sm" len="sm"/>
            <a:tailEnd type="triangle" w="sm" len="sm"/>
          </a:ln>
        </p:spPr>
      </p:cxnSp>
      <p:cxnSp>
        <p:nvCxnSpPr>
          <p:cNvPr id="66" name="Google Shape;329;p29">
            <a:extLst>
              <a:ext uri="{FF2B5EF4-FFF2-40B4-BE49-F238E27FC236}">
                <a16:creationId xmlns:a16="http://schemas.microsoft.com/office/drawing/2014/main" id="{1F3134D3-D2BD-4F7B-8E04-3264AAE5C8FB}"/>
              </a:ext>
            </a:extLst>
          </p:cNvPr>
          <p:cNvCxnSpPr>
            <a:cxnSpLocks/>
          </p:cNvCxnSpPr>
          <p:nvPr/>
        </p:nvCxnSpPr>
        <p:spPr>
          <a:xfrm flipV="1">
            <a:off x="646345" y="3031564"/>
            <a:ext cx="377724" cy="206867"/>
          </a:xfrm>
          <a:prstGeom prst="straightConnector1">
            <a:avLst/>
          </a:prstGeom>
          <a:noFill/>
          <a:ln w="76200" cap="flat" cmpd="sng">
            <a:solidFill>
              <a:srgbClr val="FFCD00"/>
            </a:solidFill>
            <a:prstDash val="solid"/>
            <a:round/>
            <a:headEnd type="none" w="sm" len="sm"/>
            <a:tailEnd type="triangle" w="sm" len="sm"/>
          </a:ln>
        </p:spPr>
      </p:cxnSp>
    </p:spTree>
    <p:extLst>
      <p:ext uri="{BB962C8B-B14F-4D97-AF65-F5344CB8AC3E}">
        <p14:creationId xmlns:p14="http://schemas.microsoft.com/office/powerpoint/2010/main" val="2364589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Basic levels of QA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90623" y="1616470"/>
            <a:ext cx="8493613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The game can be compiled (</a:t>
            </a:r>
            <a:r>
              <a:rPr lang="en-GB" i="1" dirty="0"/>
              <a:t>ensured by the build machine</a:t>
            </a:r>
            <a:r>
              <a:rPr lang="en-GB" dirty="0"/>
              <a:t>).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The game doesn’t crash on </a:t>
            </a:r>
            <a:r>
              <a:rPr lang="en-GB" dirty="0" err="1"/>
              <a:t>startup</a:t>
            </a:r>
            <a:br>
              <a:rPr lang="en-GB" dirty="0"/>
            </a:br>
            <a:r>
              <a:rPr lang="en-GB" dirty="0"/>
              <a:t>(it might due to fatal bugs or incorrect partial build)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The game can connect to our backend server.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endParaRPr lang="en-GB" dirty="0"/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Early detection is </a:t>
            </a:r>
            <a:r>
              <a:rPr lang="en-GB" dirty="0">
                <a:highlight>
                  <a:srgbClr val="FFCD00"/>
                </a:highlight>
                <a:latin typeface="Quattrocento Sans" panose="020B0604020202020204" charset="0"/>
                <a:sym typeface="Lora"/>
              </a:rPr>
              <a:t>crucial</a:t>
            </a:r>
            <a:r>
              <a:rPr lang="en-GB" dirty="0"/>
              <a:t>: we need to know </a:t>
            </a:r>
            <a:br>
              <a:rPr lang="en-GB" dirty="0"/>
            </a:br>
            <a:r>
              <a:rPr lang="en-GB" dirty="0"/>
              <a:t>which changeset in our repo causes problems.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2561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1920949" y="2238000"/>
            <a:ext cx="5117901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 algn="r">
              <a:buNone/>
            </a:pPr>
            <a:r>
              <a:rPr lang="en" dirty="0"/>
              <a:t> </a:t>
            </a:r>
            <a:r>
              <a:rPr lang="en-US" dirty="0"/>
              <a:t>Let’s just test that the game doesn’t crash and is able to go online</a:t>
            </a:r>
            <a:br>
              <a:rPr lang="en" dirty="0"/>
            </a:br>
            <a:r>
              <a:rPr lang="ru-RU" dirty="0">
                <a:highlight>
                  <a:srgbClr val="FFCD00"/>
                </a:highlight>
              </a:rPr>
              <a:t>—</a:t>
            </a:r>
            <a:r>
              <a:rPr lang="en-US" dirty="0">
                <a:highlight>
                  <a:srgbClr val="FFCD00"/>
                </a:highlight>
              </a:rPr>
              <a:t> Our </a:t>
            </a:r>
            <a:r>
              <a:rPr lang="en-GB" dirty="0">
                <a:highlight>
                  <a:srgbClr val="FFCD00"/>
                </a:highlight>
              </a:rPr>
              <a:t>project manager</a:t>
            </a:r>
            <a:endParaRPr dirty="0"/>
          </a:p>
        </p:txBody>
      </p:sp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>
          <a:xfrm>
            <a:off x="8803758" y="4749900"/>
            <a:ext cx="340241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853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2371499" y="2093774"/>
            <a:ext cx="5618258" cy="28113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dk1"/>
                </a:solidFill>
              </a:rPr>
              <a:t>I live &amp; work at Aizu, Japan.</a:t>
            </a:r>
            <a:endParaRPr lang="en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My primary area is </a:t>
            </a:r>
            <a:r>
              <a:rPr lang="en-US" i="1" dirty="0">
                <a:solidFill>
                  <a:schemeClr val="dk1"/>
                </a:solidFill>
              </a:rPr>
              <a:t>human-like AI</a:t>
            </a:r>
            <a:br>
              <a:rPr lang="en-US" i="1" dirty="0">
                <a:solidFill>
                  <a:schemeClr val="dk1"/>
                </a:solidFill>
              </a:rPr>
            </a:br>
            <a:r>
              <a:rPr lang="en-US" i="1" dirty="0">
                <a:solidFill>
                  <a:schemeClr val="dk1"/>
                </a:solidFill>
              </a:rPr>
              <a:t>for computer games and simulations</a:t>
            </a:r>
            <a:r>
              <a:rPr lang="en-US" dirty="0">
                <a:solidFill>
                  <a:schemeClr val="dk1"/>
                </a:solidFill>
              </a:rPr>
              <a:t>.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dk1"/>
                </a:solidFill>
              </a:rPr>
              <a:t>Basically, </a:t>
            </a:r>
            <a:r>
              <a:rPr lang="en-US" i="1" dirty="0">
                <a:solidFill>
                  <a:schemeClr val="dk1"/>
                </a:solidFill>
              </a:rPr>
              <a:t>“AI that needs to possess other qualities rather than just being good”</a:t>
            </a:r>
          </a:p>
        </p:txBody>
      </p:sp>
      <p:cxnSp>
        <p:nvCxnSpPr>
          <p:cNvPr id="101" name="Google Shape;101;p14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4"/>
          <p:cNvSpPr txBox="1">
            <a:spLocks noGrp="1"/>
          </p:cNvSpPr>
          <p:nvPr>
            <p:ph type="ctrTitle" idx="4294967295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Hello!</a:t>
            </a:r>
            <a:endParaRPr sz="6000" dirty="0"/>
          </a:p>
        </p:txBody>
      </p:sp>
      <p:cxnSp>
        <p:nvCxnSpPr>
          <p:cNvPr id="104" name="Google Shape;104;p14"/>
          <p:cNvCxnSpPr/>
          <p:nvPr/>
        </p:nvCxnSpPr>
        <p:spPr>
          <a:xfrm>
            <a:off x="4738400" y="1428750"/>
            <a:ext cx="44055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7499FF-43FF-4BD7-89A1-04CC2DAEF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3" t="26530" r="24242" b="27530"/>
          <a:stretch/>
        </p:blipFill>
        <p:spPr bwMode="auto">
          <a:xfrm flipH="1">
            <a:off x="672393" y="693117"/>
            <a:ext cx="1645505" cy="151845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One year later</a:t>
            </a:r>
            <a:endParaRPr dirty="0"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1"/>
          </p:nvPr>
        </p:nvSpPr>
        <p:spPr>
          <a:xfrm>
            <a:off x="2022300" y="2815922"/>
            <a:ext cx="5591400" cy="2025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Every build goes through six</a:t>
            </a:r>
            <a:br>
              <a:rPr lang="en-US" sz="2400" dirty="0"/>
            </a:br>
            <a:r>
              <a:rPr lang="en-US" sz="2400" dirty="0"/>
              <a:t>test scenarios; each scenario</a:t>
            </a:r>
            <a:br>
              <a:rPr lang="en-US" sz="2400" dirty="0"/>
            </a:br>
            <a:r>
              <a:rPr lang="en-US" sz="2400" dirty="0"/>
              <a:t>takes 30-60 min to complete</a:t>
            </a:r>
            <a:endParaRPr sz="2400" dirty="0"/>
          </a:p>
        </p:txBody>
      </p:sp>
      <p:sp>
        <p:nvSpPr>
          <p:cNvPr id="112" name="Google Shape;112;p15"/>
          <p:cNvSpPr txBox="1"/>
          <p:nvPr/>
        </p:nvSpPr>
        <p:spPr>
          <a:xfrm>
            <a:off x="1133975" y="2291150"/>
            <a:ext cx="5439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grpSp>
        <p:nvGrpSpPr>
          <p:cNvPr id="6" name="Google Shape;735;p39">
            <a:extLst>
              <a:ext uri="{FF2B5EF4-FFF2-40B4-BE49-F238E27FC236}">
                <a16:creationId xmlns:a16="http://schemas.microsoft.com/office/drawing/2014/main" id="{ACD9DECA-E323-445F-9F1F-96D40225DE22}"/>
              </a:ext>
            </a:extLst>
          </p:cNvPr>
          <p:cNvGrpSpPr/>
          <p:nvPr/>
        </p:nvGrpSpPr>
        <p:grpSpPr>
          <a:xfrm>
            <a:off x="1211958" y="2398764"/>
            <a:ext cx="387933" cy="345971"/>
            <a:chOff x="3927500" y="301425"/>
            <a:chExt cx="461550" cy="411625"/>
          </a:xfrm>
        </p:grpSpPr>
        <p:sp>
          <p:nvSpPr>
            <p:cNvPr id="7" name="Google Shape;736;p39">
              <a:extLst>
                <a:ext uri="{FF2B5EF4-FFF2-40B4-BE49-F238E27FC236}">
                  <a16:creationId xmlns:a16="http://schemas.microsoft.com/office/drawing/2014/main" id="{50E04039-AFEF-4416-B2F7-CFB81125431A}"/>
                </a:ext>
              </a:extLst>
            </p:cNvPr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37;p39">
              <a:extLst>
                <a:ext uri="{FF2B5EF4-FFF2-40B4-BE49-F238E27FC236}">
                  <a16:creationId xmlns:a16="http://schemas.microsoft.com/office/drawing/2014/main" id="{B9B22B0E-AC73-4518-942D-D9C607304704}"/>
                </a:ext>
              </a:extLst>
            </p:cNvPr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38;p39">
              <a:extLst>
                <a:ext uri="{FF2B5EF4-FFF2-40B4-BE49-F238E27FC236}">
                  <a16:creationId xmlns:a16="http://schemas.microsoft.com/office/drawing/2014/main" id="{C10761E3-4AA1-4DFD-981E-B2A8B6F98EFC}"/>
                </a:ext>
              </a:extLst>
            </p:cNvPr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39;p39">
              <a:extLst>
                <a:ext uri="{FF2B5EF4-FFF2-40B4-BE49-F238E27FC236}">
                  <a16:creationId xmlns:a16="http://schemas.microsoft.com/office/drawing/2014/main" id="{7CAE19CF-E9F6-4D56-80F3-002C95BB0046}"/>
                </a:ext>
              </a:extLst>
            </p:cNvPr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40;p39">
              <a:extLst>
                <a:ext uri="{FF2B5EF4-FFF2-40B4-BE49-F238E27FC236}">
                  <a16:creationId xmlns:a16="http://schemas.microsoft.com/office/drawing/2014/main" id="{DF0C42C8-AD40-4A34-B7B6-5F1313354E05}"/>
                </a:ext>
              </a:extLst>
            </p:cNvPr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41;p39">
              <a:extLst>
                <a:ext uri="{FF2B5EF4-FFF2-40B4-BE49-F238E27FC236}">
                  <a16:creationId xmlns:a16="http://schemas.microsoft.com/office/drawing/2014/main" id="{AA34278F-8AF2-4947-A95A-BEBBCAAE5A3E}"/>
                </a:ext>
              </a:extLst>
            </p:cNvPr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42;p39">
              <a:extLst>
                <a:ext uri="{FF2B5EF4-FFF2-40B4-BE49-F238E27FC236}">
                  <a16:creationId xmlns:a16="http://schemas.microsoft.com/office/drawing/2014/main" id="{305AE073-CF35-4B87-9176-D9F84F9DE471}"/>
                </a:ext>
              </a:extLst>
            </p:cNvPr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3;p39">
              <a:extLst>
                <a:ext uri="{FF2B5EF4-FFF2-40B4-BE49-F238E27FC236}">
                  <a16:creationId xmlns:a16="http://schemas.microsoft.com/office/drawing/2014/main" id="{0CE2EA54-F791-4A3D-9179-438110ED939C}"/>
                </a:ext>
              </a:extLst>
            </p:cNvPr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4;p39">
              <a:extLst>
                <a:ext uri="{FF2B5EF4-FFF2-40B4-BE49-F238E27FC236}">
                  <a16:creationId xmlns:a16="http://schemas.microsoft.com/office/drawing/2014/main" id="{40B2745E-9E3C-4922-92B7-4F238F44F2FE}"/>
                </a:ext>
              </a:extLst>
            </p:cNvPr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5;p39">
              <a:extLst>
                <a:ext uri="{FF2B5EF4-FFF2-40B4-BE49-F238E27FC236}">
                  <a16:creationId xmlns:a16="http://schemas.microsoft.com/office/drawing/2014/main" id="{0D08B8E3-E90D-4D9D-9409-CC41C3F8CB7F}"/>
                </a:ext>
              </a:extLst>
            </p:cNvPr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6;p39">
              <a:extLst>
                <a:ext uri="{FF2B5EF4-FFF2-40B4-BE49-F238E27FC236}">
                  <a16:creationId xmlns:a16="http://schemas.microsoft.com/office/drawing/2014/main" id="{F9D69D4D-D241-4B72-A7AB-AF6D35ACA33E}"/>
                </a:ext>
              </a:extLst>
            </p:cNvPr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7;p39">
              <a:extLst>
                <a:ext uri="{FF2B5EF4-FFF2-40B4-BE49-F238E27FC236}">
                  <a16:creationId xmlns:a16="http://schemas.microsoft.com/office/drawing/2014/main" id="{580DC84D-2DA6-46BC-A9F8-ECC11790A535}"/>
                </a:ext>
              </a:extLst>
            </p:cNvPr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48;p39">
              <a:extLst>
                <a:ext uri="{FF2B5EF4-FFF2-40B4-BE49-F238E27FC236}">
                  <a16:creationId xmlns:a16="http://schemas.microsoft.com/office/drawing/2014/main" id="{F9D32983-9C4F-4A5D-9F08-C07A06440651}"/>
                </a:ext>
              </a:extLst>
            </p:cNvPr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49;p39">
              <a:extLst>
                <a:ext uri="{FF2B5EF4-FFF2-40B4-BE49-F238E27FC236}">
                  <a16:creationId xmlns:a16="http://schemas.microsoft.com/office/drawing/2014/main" id="{54C8E77D-FB6E-421C-A6C9-B2D61AD2EC8A}"/>
                </a:ext>
              </a:extLst>
            </p:cNvPr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0;p39">
              <a:extLst>
                <a:ext uri="{FF2B5EF4-FFF2-40B4-BE49-F238E27FC236}">
                  <a16:creationId xmlns:a16="http://schemas.microsoft.com/office/drawing/2014/main" id="{063FAB1F-AC1A-40B8-806A-BF1C7B5C7B1A}"/>
                </a:ext>
              </a:extLst>
            </p:cNvPr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1;p39">
              <a:extLst>
                <a:ext uri="{FF2B5EF4-FFF2-40B4-BE49-F238E27FC236}">
                  <a16:creationId xmlns:a16="http://schemas.microsoft.com/office/drawing/2014/main" id="{3B900AB0-85FD-42F7-B51F-CA2706FCAB97}"/>
                </a:ext>
              </a:extLst>
            </p:cNvPr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2;p39">
              <a:extLst>
                <a:ext uri="{FF2B5EF4-FFF2-40B4-BE49-F238E27FC236}">
                  <a16:creationId xmlns:a16="http://schemas.microsoft.com/office/drawing/2014/main" id="{3572DF14-A194-4397-AB25-FCF6B5FC20CA}"/>
                </a:ext>
              </a:extLst>
            </p:cNvPr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3;p39">
              <a:extLst>
                <a:ext uri="{FF2B5EF4-FFF2-40B4-BE49-F238E27FC236}">
                  <a16:creationId xmlns:a16="http://schemas.microsoft.com/office/drawing/2014/main" id="{BBDF7625-5E55-4264-91C6-74793398A40F}"/>
                </a:ext>
              </a:extLst>
            </p:cNvPr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4;p39">
              <a:extLst>
                <a:ext uri="{FF2B5EF4-FFF2-40B4-BE49-F238E27FC236}">
                  <a16:creationId xmlns:a16="http://schemas.microsoft.com/office/drawing/2014/main" id="{C2F39348-4583-4F94-8B9A-4D03EBC796CE}"/>
                </a:ext>
              </a:extLst>
            </p:cNvPr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5;p39">
              <a:extLst>
                <a:ext uri="{FF2B5EF4-FFF2-40B4-BE49-F238E27FC236}">
                  <a16:creationId xmlns:a16="http://schemas.microsoft.com/office/drawing/2014/main" id="{FF7EA9C2-F6C1-4978-A2B6-D9B7E86FA7B5}"/>
                </a:ext>
              </a:extLst>
            </p:cNvPr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6;p39">
              <a:extLst>
                <a:ext uri="{FF2B5EF4-FFF2-40B4-BE49-F238E27FC236}">
                  <a16:creationId xmlns:a16="http://schemas.microsoft.com/office/drawing/2014/main" id="{337BD9AC-66E0-4053-A0D6-F689ADAFF33B}"/>
                </a:ext>
              </a:extLst>
            </p:cNvPr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57;p39">
              <a:extLst>
                <a:ext uri="{FF2B5EF4-FFF2-40B4-BE49-F238E27FC236}">
                  <a16:creationId xmlns:a16="http://schemas.microsoft.com/office/drawing/2014/main" id="{8923936E-1FA4-4349-B19D-258BC2B2AB9F}"/>
                </a:ext>
              </a:extLst>
            </p:cNvPr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58;p39">
              <a:extLst>
                <a:ext uri="{FF2B5EF4-FFF2-40B4-BE49-F238E27FC236}">
                  <a16:creationId xmlns:a16="http://schemas.microsoft.com/office/drawing/2014/main" id="{CBAEE658-0BBC-4E50-824A-9320E9090F6D}"/>
                </a:ext>
              </a:extLst>
            </p:cNvPr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59;p39">
              <a:extLst>
                <a:ext uri="{FF2B5EF4-FFF2-40B4-BE49-F238E27FC236}">
                  <a16:creationId xmlns:a16="http://schemas.microsoft.com/office/drawing/2014/main" id="{312220B7-69B5-4BB9-8341-F00CEA3D0700}"/>
                </a:ext>
              </a:extLst>
            </p:cNvPr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0;p39">
              <a:extLst>
                <a:ext uri="{FF2B5EF4-FFF2-40B4-BE49-F238E27FC236}">
                  <a16:creationId xmlns:a16="http://schemas.microsoft.com/office/drawing/2014/main" id="{E3ADF0DF-DDDD-43C5-96EC-C18841EC2A3C}"/>
                </a:ext>
              </a:extLst>
            </p:cNvPr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1;p39">
              <a:extLst>
                <a:ext uri="{FF2B5EF4-FFF2-40B4-BE49-F238E27FC236}">
                  <a16:creationId xmlns:a16="http://schemas.microsoft.com/office/drawing/2014/main" id="{A104EE3E-8303-40FE-AF6D-8AFCA1D746E4}"/>
                </a:ext>
              </a:extLst>
            </p:cNvPr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2;p39">
              <a:extLst>
                <a:ext uri="{FF2B5EF4-FFF2-40B4-BE49-F238E27FC236}">
                  <a16:creationId xmlns:a16="http://schemas.microsoft.com/office/drawing/2014/main" id="{22E1FC94-A0E7-4CC5-B91C-7A3F4C6A6784}"/>
                </a:ext>
              </a:extLst>
            </p:cNvPr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81913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Points to consider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90623" y="1616469"/>
            <a:ext cx="8493613" cy="35269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The game has no “hidden interface”: the testing system relies on the ordinary user-end UI.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Note the synergy: automated tests also generate </a:t>
            </a:r>
            <a:r>
              <a:rPr lang="en-GB" dirty="0" err="1"/>
              <a:t>autobugs</a:t>
            </a:r>
            <a:r>
              <a:rPr lang="en-GB" dirty="0"/>
              <a:t> and crash events, detectable by our other tools!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 err="1"/>
              <a:t>Autotests</a:t>
            </a:r>
            <a:r>
              <a:rPr lang="en-GB" dirty="0"/>
              <a:t> are run on three Android, three iOS </a:t>
            </a:r>
            <a:br>
              <a:rPr lang="en-GB" dirty="0"/>
            </a:br>
            <a:r>
              <a:rPr lang="en-US" dirty="0"/>
              <a:t>and one Windows devices (macOS is planned).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 err="1"/>
              <a:t>Autotests</a:t>
            </a:r>
            <a:r>
              <a:rPr lang="en-US" dirty="0"/>
              <a:t> also report FPS and memory consumption;</a:t>
            </a:r>
            <a:br>
              <a:rPr lang="en-US" dirty="0"/>
            </a:br>
            <a:r>
              <a:rPr lang="en-US" dirty="0"/>
              <a:t>They can be run for several hours as </a:t>
            </a:r>
            <a:r>
              <a:rPr lang="en-US" i="1" dirty="0"/>
              <a:t>stress tests</a:t>
            </a:r>
            <a:r>
              <a:rPr lang="en-US" dirty="0"/>
              <a:t>.</a:t>
            </a:r>
            <a:endParaRPr lang="en-GB"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3350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Example scenario</a:t>
            </a:r>
            <a:endParaRPr sz="2400" dirty="0">
              <a:highlight>
                <a:srgbClr val="FFCD00"/>
              </a:highlight>
            </a:endParaRP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F7835E-F6CB-489A-BDC8-95706675F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21" y="1548000"/>
            <a:ext cx="5708800" cy="3211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0A22EB-D88B-4ACF-90BA-F19145AF3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CD4ED4-820F-4FEF-A600-6F5E64A2A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E53A62-1035-49FA-9927-4648C8CEA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C23BFD-32A7-4581-8A80-DCEA4FAC9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3BEB10-7153-4A9B-998F-6C6245DFEE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34A8D7-B828-47C7-A399-5D5E31E308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1F2C16-E092-45A1-A790-1E4D5F89DC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64A657A-CE07-4A5A-9502-A13F443794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E85BF09-D636-48AB-9EFE-E2E2099B8B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1A4764-87B6-419E-851D-B1641D2BEA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2BF53B7-EC76-45FF-BD6E-92BED38BED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84AAF8A-0771-47DC-AC6A-C90A184524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BBDEEB2-EAA9-45C7-BD84-B19A407F0B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987BE2A-8F67-4677-B030-C18111C14F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1C0F7E4-BEE6-4B31-9388-3243D110457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348DD85-30D9-4629-90C0-7DA80D7B27F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487B549-C47A-41CB-8602-816AE4BEA25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D4D3B45-7BDD-4A65-AE32-DD3689361A2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249B6D4-1CA7-44C7-8F61-BAAF00331B9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E0FA765-1555-499D-936B-5AE4445C69D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65A1F02-1EC1-4242-A4CD-BD58D0473F0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CA06C37-9075-4E71-89DA-846D664B512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AD60F55-6688-4077-8B63-94DF60BF6A7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143A40E-6207-46B1-89F0-F93A9AC1D9C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8312B0B-3D70-4F78-8784-A0F290A9FD2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3300602-BF3B-46D4-96C9-6BD57418FF7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288BD5F-8A90-44D8-A163-AC7C3F4271A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961AF399-82A8-4F4E-99AD-F1C5AD17815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68621" y="1548000"/>
            <a:ext cx="5715000" cy="3209925"/>
          </a:xfrm>
          <a:prstGeom prst="rect">
            <a:avLst/>
          </a:prstGeom>
        </p:spPr>
      </p:pic>
      <p:sp>
        <p:nvSpPr>
          <p:cNvPr id="70" name="Google Shape;125;p17">
            <a:extLst>
              <a:ext uri="{FF2B5EF4-FFF2-40B4-BE49-F238E27FC236}">
                <a16:creationId xmlns:a16="http://schemas.microsoft.com/office/drawing/2014/main" id="{48C99E26-D3E6-4567-92DF-18C33D4C09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46382" y="1358268"/>
            <a:ext cx="3045546" cy="27317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Other scenarios: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Pass tutorial.</a:t>
            </a:r>
            <a:endParaRPr lang="en-GB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Customize player, upgrade skills.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Link a Facebook account</a:t>
            </a:r>
          </a:p>
        </p:txBody>
      </p:sp>
    </p:spTree>
    <p:extLst>
      <p:ext uri="{BB962C8B-B14F-4D97-AF65-F5344CB8AC3E}">
        <p14:creationId xmlns:p14="http://schemas.microsoft.com/office/powerpoint/2010/main" val="11148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Farming and scripting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90623" y="1616470"/>
            <a:ext cx="8493613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How to achieve it?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You’ll need to write</a:t>
            </a:r>
            <a:r>
              <a:rPr lang="ru-RU" dirty="0"/>
              <a:t> </a:t>
            </a:r>
            <a:r>
              <a:rPr lang="en-US" dirty="0"/>
              <a:t>test scripts.</a:t>
            </a:r>
            <a:endParaRPr lang="en-GB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You’ll need to have a </a:t>
            </a:r>
            <a:r>
              <a:rPr lang="en-GB" i="1" dirty="0"/>
              <a:t>device farm</a:t>
            </a:r>
            <a:r>
              <a:rPr lang="en-GB" dirty="0"/>
              <a:t> for running tests.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5720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The easy way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90623" y="1616469"/>
            <a:ext cx="8493613" cy="35269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Use existing device farms offered by Amazon, </a:t>
            </a:r>
            <a:r>
              <a:rPr lang="en-GB" dirty="0" err="1"/>
              <a:t>Bitbar</a:t>
            </a:r>
            <a:r>
              <a:rPr lang="en-GB" dirty="0"/>
              <a:t>, etc.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b="1" dirty="0"/>
              <a:t>Pros</a:t>
            </a:r>
            <a:r>
              <a:rPr lang="en-US" dirty="0"/>
              <a:t>: easy setup, thousands of devices.</a:t>
            </a:r>
            <a:endParaRPr lang="en-GB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b="1" dirty="0"/>
              <a:t>Cons</a:t>
            </a:r>
            <a:r>
              <a:rPr lang="en-GB" dirty="0"/>
              <a:t>: quite expensive (~15 USD per minute per device)</a:t>
            </a:r>
            <a:br>
              <a:rPr lang="en-GB" dirty="0"/>
            </a:br>
            <a:r>
              <a:rPr lang="en-GB" dirty="0"/>
              <a:t>(in our case it translates into ~250 USD daily),</a:t>
            </a:r>
            <a:br>
              <a:rPr lang="en-GB" dirty="0"/>
            </a:br>
            <a:r>
              <a:rPr lang="en-GB" dirty="0"/>
              <a:t>device choice is still limited.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b="1" dirty="0"/>
              <a:t>Notes</a:t>
            </a:r>
            <a:r>
              <a:rPr lang="en-GB" dirty="0"/>
              <a:t>: you’ll have to rely on platform-supplied scripting</a:t>
            </a:r>
            <a:br>
              <a:rPr lang="en-GB" dirty="0"/>
            </a:br>
            <a:r>
              <a:rPr lang="en-GB" dirty="0"/>
              <a:t>(before writing scripts one must choose the platform).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7964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Our way</a:t>
            </a:r>
            <a:endParaRPr dirty="0"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1"/>
          </p:nvPr>
        </p:nvSpPr>
        <p:spPr>
          <a:xfrm>
            <a:off x="2022300" y="2815922"/>
            <a:ext cx="5591400" cy="2025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Let’s build a device farm ourselves!</a:t>
            </a:r>
            <a:endParaRPr sz="2400" dirty="0"/>
          </a:p>
        </p:txBody>
      </p:sp>
      <p:sp>
        <p:nvSpPr>
          <p:cNvPr id="112" name="Google Shape;112;p15"/>
          <p:cNvSpPr txBox="1"/>
          <p:nvPr/>
        </p:nvSpPr>
        <p:spPr>
          <a:xfrm>
            <a:off x="1133975" y="2291150"/>
            <a:ext cx="5439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grpSp>
        <p:nvGrpSpPr>
          <p:cNvPr id="6" name="Google Shape;735;p39">
            <a:extLst>
              <a:ext uri="{FF2B5EF4-FFF2-40B4-BE49-F238E27FC236}">
                <a16:creationId xmlns:a16="http://schemas.microsoft.com/office/drawing/2014/main" id="{ACD9DECA-E323-445F-9F1F-96D40225DE22}"/>
              </a:ext>
            </a:extLst>
          </p:cNvPr>
          <p:cNvGrpSpPr/>
          <p:nvPr/>
        </p:nvGrpSpPr>
        <p:grpSpPr>
          <a:xfrm>
            <a:off x="1211958" y="2398764"/>
            <a:ext cx="387933" cy="345971"/>
            <a:chOff x="3927500" y="301425"/>
            <a:chExt cx="461550" cy="411625"/>
          </a:xfrm>
        </p:grpSpPr>
        <p:sp>
          <p:nvSpPr>
            <p:cNvPr id="7" name="Google Shape;736;p39">
              <a:extLst>
                <a:ext uri="{FF2B5EF4-FFF2-40B4-BE49-F238E27FC236}">
                  <a16:creationId xmlns:a16="http://schemas.microsoft.com/office/drawing/2014/main" id="{50E04039-AFEF-4416-B2F7-CFB81125431A}"/>
                </a:ext>
              </a:extLst>
            </p:cNvPr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37;p39">
              <a:extLst>
                <a:ext uri="{FF2B5EF4-FFF2-40B4-BE49-F238E27FC236}">
                  <a16:creationId xmlns:a16="http://schemas.microsoft.com/office/drawing/2014/main" id="{B9B22B0E-AC73-4518-942D-D9C607304704}"/>
                </a:ext>
              </a:extLst>
            </p:cNvPr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38;p39">
              <a:extLst>
                <a:ext uri="{FF2B5EF4-FFF2-40B4-BE49-F238E27FC236}">
                  <a16:creationId xmlns:a16="http://schemas.microsoft.com/office/drawing/2014/main" id="{C10761E3-4AA1-4DFD-981E-B2A8B6F98EFC}"/>
                </a:ext>
              </a:extLst>
            </p:cNvPr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39;p39">
              <a:extLst>
                <a:ext uri="{FF2B5EF4-FFF2-40B4-BE49-F238E27FC236}">
                  <a16:creationId xmlns:a16="http://schemas.microsoft.com/office/drawing/2014/main" id="{7CAE19CF-E9F6-4D56-80F3-002C95BB0046}"/>
                </a:ext>
              </a:extLst>
            </p:cNvPr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40;p39">
              <a:extLst>
                <a:ext uri="{FF2B5EF4-FFF2-40B4-BE49-F238E27FC236}">
                  <a16:creationId xmlns:a16="http://schemas.microsoft.com/office/drawing/2014/main" id="{DF0C42C8-AD40-4A34-B7B6-5F1313354E05}"/>
                </a:ext>
              </a:extLst>
            </p:cNvPr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41;p39">
              <a:extLst>
                <a:ext uri="{FF2B5EF4-FFF2-40B4-BE49-F238E27FC236}">
                  <a16:creationId xmlns:a16="http://schemas.microsoft.com/office/drawing/2014/main" id="{AA34278F-8AF2-4947-A95A-BEBBCAAE5A3E}"/>
                </a:ext>
              </a:extLst>
            </p:cNvPr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42;p39">
              <a:extLst>
                <a:ext uri="{FF2B5EF4-FFF2-40B4-BE49-F238E27FC236}">
                  <a16:creationId xmlns:a16="http://schemas.microsoft.com/office/drawing/2014/main" id="{305AE073-CF35-4B87-9176-D9F84F9DE471}"/>
                </a:ext>
              </a:extLst>
            </p:cNvPr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3;p39">
              <a:extLst>
                <a:ext uri="{FF2B5EF4-FFF2-40B4-BE49-F238E27FC236}">
                  <a16:creationId xmlns:a16="http://schemas.microsoft.com/office/drawing/2014/main" id="{0CE2EA54-F791-4A3D-9179-438110ED939C}"/>
                </a:ext>
              </a:extLst>
            </p:cNvPr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4;p39">
              <a:extLst>
                <a:ext uri="{FF2B5EF4-FFF2-40B4-BE49-F238E27FC236}">
                  <a16:creationId xmlns:a16="http://schemas.microsoft.com/office/drawing/2014/main" id="{40B2745E-9E3C-4922-92B7-4F238F44F2FE}"/>
                </a:ext>
              </a:extLst>
            </p:cNvPr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5;p39">
              <a:extLst>
                <a:ext uri="{FF2B5EF4-FFF2-40B4-BE49-F238E27FC236}">
                  <a16:creationId xmlns:a16="http://schemas.microsoft.com/office/drawing/2014/main" id="{0D08B8E3-E90D-4D9D-9409-CC41C3F8CB7F}"/>
                </a:ext>
              </a:extLst>
            </p:cNvPr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6;p39">
              <a:extLst>
                <a:ext uri="{FF2B5EF4-FFF2-40B4-BE49-F238E27FC236}">
                  <a16:creationId xmlns:a16="http://schemas.microsoft.com/office/drawing/2014/main" id="{F9D69D4D-D241-4B72-A7AB-AF6D35ACA33E}"/>
                </a:ext>
              </a:extLst>
            </p:cNvPr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7;p39">
              <a:extLst>
                <a:ext uri="{FF2B5EF4-FFF2-40B4-BE49-F238E27FC236}">
                  <a16:creationId xmlns:a16="http://schemas.microsoft.com/office/drawing/2014/main" id="{580DC84D-2DA6-46BC-A9F8-ECC11790A535}"/>
                </a:ext>
              </a:extLst>
            </p:cNvPr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48;p39">
              <a:extLst>
                <a:ext uri="{FF2B5EF4-FFF2-40B4-BE49-F238E27FC236}">
                  <a16:creationId xmlns:a16="http://schemas.microsoft.com/office/drawing/2014/main" id="{F9D32983-9C4F-4A5D-9F08-C07A06440651}"/>
                </a:ext>
              </a:extLst>
            </p:cNvPr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49;p39">
              <a:extLst>
                <a:ext uri="{FF2B5EF4-FFF2-40B4-BE49-F238E27FC236}">
                  <a16:creationId xmlns:a16="http://schemas.microsoft.com/office/drawing/2014/main" id="{54C8E77D-FB6E-421C-A6C9-B2D61AD2EC8A}"/>
                </a:ext>
              </a:extLst>
            </p:cNvPr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0;p39">
              <a:extLst>
                <a:ext uri="{FF2B5EF4-FFF2-40B4-BE49-F238E27FC236}">
                  <a16:creationId xmlns:a16="http://schemas.microsoft.com/office/drawing/2014/main" id="{063FAB1F-AC1A-40B8-806A-BF1C7B5C7B1A}"/>
                </a:ext>
              </a:extLst>
            </p:cNvPr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1;p39">
              <a:extLst>
                <a:ext uri="{FF2B5EF4-FFF2-40B4-BE49-F238E27FC236}">
                  <a16:creationId xmlns:a16="http://schemas.microsoft.com/office/drawing/2014/main" id="{3B900AB0-85FD-42F7-B51F-CA2706FCAB97}"/>
                </a:ext>
              </a:extLst>
            </p:cNvPr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2;p39">
              <a:extLst>
                <a:ext uri="{FF2B5EF4-FFF2-40B4-BE49-F238E27FC236}">
                  <a16:creationId xmlns:a16="http://schemas.microsoft.com/office/drawing/2014/main" id="{3572DF14-A194-4397-AB25-FCF6B5FC20CA}"/>
                </a:ext>
              </a:extLst>
            </p:cNvPr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3;p39">
              <a:extLst>
                <a:ext uri="{FF2B5EF4-FFF2-40B4-BE49-F238E27FC236}">
                  <a16:creationId xmlns:a16="http://schemas.microsoft.com/office/drawing/2014/main" id="{BBDF7625-5E55-4264-91C6-74793398A40F}"/>
                </a:ext>
              </a:extLst>
            </p:cNvPr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4;p39">
              <a:extLst>
                <a:ext uri="{FF2B5EF4-FFF2-40B4-BE49-F238E27FC236}">
                  <a16:creationId xmlns:a16="http://schemas.microsoft.com/office/drawing/2014/main" id="{C2F39348-4583-4F94-8B9A-4D03EBC796CE}"/>
                </a:ext>
              </a:extLst>
            </p:cNvPr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5;p39">
              <a:extLst>
                <a:ext uri="{FF2B5EF4-FFF2-40B4-BE49-F238E27FC236}">
                  <a16:creationId xmlns:a16="http://schemas.microsoft.com/office/drawing/2014/main" id="{FF7EA9C2-F6C1-4978-A2B6-D9B7E86FA7B5}"/>
                </a:ext>
              </a:extLst>
            </p:cNvPr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6;p39">
              <a:extLst>
                <a:ext uri="{FF2B5EF4-FFF2-40B4-BE49-F238E27FC236}">
                  <a16:creationId xmlns:a16="http://schemas.microsoft.com/office/drawing/2014/main" id="{337BD9AC-66E0-4053-A0D6-F689ADAFF33B}"/>
                </a:ext>
              </a:extLst>
            </p:cNvPr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57;p39">
              <a:extLst>
                <a:ext uri="{FF2B5EF4-FFF2-40B4-BE49-F238E27FC236}">
                  <a16:creationId xmlns:a16="http://schemas.microsoft.com/office/drawing/2014/main" id="{8923936E-1FA4-4349-B19D-258BC2B2AB9F}"/>
                </a:ext>
              </a:extLst>
            </p:cNvPr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58;p39">
              <a:extLst>
                <a:ext uri="{FF2B5EF4-FFF2-40B4-BE49-F238E27FC236}">
                  <a16:creationId xmlns:a16="http://schemas.microsoft.com/office/drawing/2014/main" id="{CBAEE658-0BBC-4E50-824A-9320E9090F6D}"/>
                </a:ext>
              </a:extLst>
            </p:cNvPr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59;p39">
              <a:extLst>
                <a:ext uri="{FF2B5EF4-FFF2-40B4-BE49-F238E27FC236}">
                  <a16:creationId xmlns:a16="http://schemas.microsoft.com/office/drawing/2014/main" id="{312220B7-69B5-4BB9-8341-F00CEA3D0700}"/>
                </a:ext>
              </a:extLst>
            </p:cNvPr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0;p39">
              <a:extLst>
                <a:ext uri="{FF2B5EF4-FFF2-40B4-BE49-F238E27FC236}">
                  <a16:creationId xmlns:a16="http://schemas.microsoft.com/office/drawing/2014/main" id="{E3ADF0DF-DDDD-43C5-96EC-C18841EC2A3C}"/>
                </a:ext>
              </a:extLst>
            </p:cNvPr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1;p39">
              <a:extLst>
                <a:ext uri="{FF2B5EF4-FFF2-40B4-BE49-F238E27FC236}">
                  <a16:creationId xmlns:a16="http://schemas.microsoft.com/office/drawing/2014/main" id="{A104EE3E-8303-40FE-AF6D-8AFCA1D746E4}"/>
                </a:ext>
              </a:extLst>
            </p:cNvPr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2;p39">
              <a:extLst>
                <a:ext uri="{FF2B5EF4-FFF2-40B4-BE49-F238E27FC236}">
                  <a16:creationId xmlns:a16="http://schemas.microsoft.com/office/drawing/2014/main" id="{22E1FC94-A0E7-4CC5-B91C-7A3F4C6A6784}"/>
                </a:ext>
              </a:extLst>
            </p:cNvPr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895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Own farm: pros and cons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90623" y="1616469"/>
            <a:ext cx="8493613" cy="35269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Flexible: we can choose any devices we need.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Inexpensive (in the long run).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endParaRPr lang="en-GB" dirty="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Limited to few specific devices.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Requires regular maintenance.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562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Minimal setup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90623" y="1616470"/>
            <a:ext cx="8493613" cy="24476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Logically, there are three components involved: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A device executing the test scripts (runner).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A device interfacing with the target platform (server).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A target device running our game.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E91AE5-102F-4512-98F1-8B816519D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7528" y="3756345"/>
            <a:ext cx="1228944" cy="12289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F5E647-40B6-4FF7-9A47-E5BC78B72B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10" y="3816138"/>
            <a:ext cx="1103089" cy="1103089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28A16F3-6AF1-43CE-9992-52F83BF28F97}"/>
              </a:ext>
            </a:extLst>
          </p:cNvPr>
          <p:cNvCxnSpPr>
            <a:cxnSpLocks/>
          </p:cNvCxnSpPr>
          <p:nvPr/>
        </p:nvCxnSpPr>
        <p:spPr>
          <a:xfrm flipV="1">
            <a:off x="2055628" y="4363934"/>
            <a:ext cx="2078987" cy="6883"/>
          </a:xfrm>
          <a:prstGeom prst="line">
            <a:avLst/>
          </a:prstGeom>
          <a:ln w="38100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CEC2E0-230F-45C8-A7A6-D5A526F76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8325" y="3749462"/>
            <a:ext cx="1315002" cy="1315002"/>
          </a:xfrm>
          <a:prstGeom prst="rect">
            <a:avLst/>
          </a:prstGeom>
        </p:spPr>
      </p:pic>
      <p:sp>
        <p:nvSpPr>
          <p:cNvPr id="19" name="Google Shape;125;p17">
            <a:extLst>
              <a:ext uri="{FF2B5EF4-FFF2-40B4-BE49-F238E27FC236}">
                <a16:creationId xmlns:a16="http://schemas.microsoft.com/office/drawing/2014/main" id="{4E080EDA-3058-4950-A57A-D62BB9039FF2}"/>
              </a:ext>
            </a:extLst>
          </p:cNvPr>
          <p:cNvSpPr txBox="1">
            <a:spLocks/>
          </p:cNvSpPr>
          <p:nvPr/>
        </p:nvSpPr>
        <p:spPr>
          <a:xfrm>
            <a:off x="165887" y="4010590"/>
            <a:ext cx="1193750" cy="97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 algn="ctr">
              <a:buFont typeface="Quattrocento Sans"/>
              <a:buNone/>
            </a:pPr>
            <a:r>
              <a:rPr lang="en-US" dirty="0"/>
              <a:t>test </a:t>
            </a:r>
            <a:br>
              <a:rPr lang="en-US" dirty="0"/>
            </a:br>
            <a:r>
              <a:rPr lang="en-US" dirty="0"/>
              <a:t>runner</a:t>
            </a:r>
          </a:p>
        </p:txBody>
      </p:sp>
      <p:sp>
        <p:nvSpPr>
          <p:cNvPr id="20" name="Google Shape;125;p17">
            <a:extLst>
              <a:ext uri="{FF2B5EF4-FFF2-40B4-BE49-F238E27FC236}">
                <a16:creationId xmlns:a16="http://schemas.microsoft.com/office/drawing/2014/main" id="{5A9F2AED-35F5-45ED-BB24-736E72F71A6F}"/>
              </a:ext>
            </a:extLst>
          </p:cNvPr>
          <p:cNvSpPr txBox="1">
            <a:spLocks/>
          </p:cNvSpPr>
          <p:nvPr/>
        </p:nvSpPr>
        <p:spPr>
          <a:xfrm>
            <a:off x="3063711" y="4170130"/>
            <a:ext cx="1193750" cy="97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 algn="ctr">
              <a:buFont typeface="Quattrocento Sans"/>
              <a:buNone/>
            </a:pPr>
            <a:r>
              <a:rPr lang="en-US" dirty="0"/>
              <a:t>test </a:t>
            </a:r>
            <a:br>
              <a:rPr lang="en-US" dirty="0"/>
            </a:br>
            <a:r>
              <a:rPr lang="en-US" dirty="0"/>
              <a:t>server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1A89F6E3-B472-431B-B251-AFC9FB320C57}"/>
              </a:ext>
            </a:extLst>
          </p:cNvPr>
          <p:cNvCxnSpPr>
            <a:cxnSpLocks/>
          </p:cNvCxnSpPr>
          <p:nvPr/>
        </p:nvCxnSpPr>
        <p:spPr>
          <a:xfrm flipV="1">
            <a:off x="4997845" y="4362128"/>
            <a:ext cx="948015" cy="1"/>
          </a:xfrm>
          <a:prstGeom prst="line">
            <a:avLst/>
          </a:prstGeom>
          <a:ln w="38100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Google Shape;125;p17">
            <a:extLst>
              <a:ext uri="{FF2B5EF4-FFF2-40B4-BE49-F238E27FC236}">
                <a16:creationId xmlns:a16="http://schemas.microsoft.com/office/drawing/2014/main" id="{71683191-6E90-4C41-BBC6-BC5A34BA25B3}"/>
              </a:ext>
            </a:extLst>
          </p:cNvPr>
          <p:cNvSpPr txBox="1">
            <a:spLocks/>
          </p:cNvSpPr>
          <p:nvPr/>
        </p:nvSpPr>
        <p:spPr>
          <a:xfrm>
            <a:off x="6491497" y="3875443"/>
            <a:ext cx="1193750" cy="97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 algn="ctr">
              <a:buFont typeface="Quattrocento Sans"/>
              <a:buNone/>
            </a:pPr>
            <a:r>
              <a:rPr lang="en-US" dirty="0"/>
              <a:t>target </a:t>
            </a:r>
            <a:br>
              <a:rPr lang="en-US" dirty="0"/>
            </a:br>
            <a:r>
              <a:rPr lang="en-US" dirty="0"/>
              <a:t>device</a:t>
            </a:r>
          </a:p>
        </p:txBody>
      </p:sp>
    </p:spTree>
    <p:extLst>
      <p:ext uri="{BB962C8B-B14F-4D97-AF65-F5344CB8AC3E}">
        <p14:creationId xmlns:p14="http://schemas.microsoft.com/office/powerpoint/2010/main" val="1079245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Minimal setup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90623" y="1616469"/>
            <a:ext cx="8493613" cy="3133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For the Windows/Mac target platform </a:t>
            </a:r>
            <a:br>
              <a:rPr lang="en-US" dirty="0"/>
            </a:br>
            <a:r>
              <a:rPr lang="en-US" dirty="0"/>
              <a:t>all three components can be</a:t>
            </a:r>
            <a:br>
              <a:rPr lang="en-US" dirty="0"/>
            </a:br>
            <a:r>
              <a:rPr lang="en-US" dirty="0"/>
              <a:t>located on the same physical machine.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For iOS/Android at least one desktop</a:t>
            </a:r>
            <a:br>
              <a:rPr lang="en-US" dirty="0"/>
            </a:br>
            <a:r>
              <a:rPr lang="en-US" dirty="0"/>
              <a:t>and one mobile device is required.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iOS devices can be handled only by </a:t>
            </a:r>
            <a:br>
              <a:rPr lang="en-US" dirty="0"/>
            </a:br>
            <a:r>
              <a:rPr lang="en-US" dirty="0"/>
              <a:t>Mac-based test servers.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4237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Software setup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98756" y="1491762"/>
            <a:ext cx="8493613" cy="1135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Testing capabilities are available on all major platforms. No software is necessary, but some configuration is required.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424E38-FD94-493D-B2D2-32DAC5C3E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10" y="3816138"/>
            <a:ext cx="1103089" cy="1103089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218D6CB-4F7C-414E-9390-39EBAC7940C4}"/>
              </a:ext>
            </a:extLst>
          </p:cNvPr>
          <p:cNvCxnSpPr>
            <a:cxnSpLocks/>
          </p:cNvCxnSpPr>
          <p:nvPr/>
        </p:nvCxnSpPr>
        <p:spPr>
          <a:xfrm flipV="1">
            <a:off x="4997845" y="4362128"/>
            <a:ext cx="948015" cy="1"/>
          </a:xfrm>
          <a:prstGeom prst="line">
            <a:avLst/>
          </a:prstGeom>
          <a:ln w="38100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Google Shape;125;p17">
            <a:extLst>
              <a:ext uri="{FF2B5EF4-FFF2-40B4-BE49-F238E27FC236}">
                <a16:creationId xmlns:a16="http://schemas.microsoft.com/office/drawing/2014/main" id="{27F2516E-FB7D-4B31-9B98-67D2C33EA053}"/>
              </a:ext>
            </a:extLst>
          </p:cNvPr>
          <p:cNvSpPr txBox="1">
            <a:spLocks/>
          </p:cNvSpPr>
          <p:nvPr/>
        </p:nvSpPr>
        <p:spPr>
          <a:xfrm>
            <a:off x="6458607" y="3875442"/>
            <a:ext cx="2408945" cy="97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 algn="ctr">
              <a:buFont typeface="Quattrocento Sans"/>
              <a:buNone/>
            </a:pPr>
            <a:r>
              <a:rPr lang="en-US" dirty="0"/>
              <a:t>Android/iOS/</a:t>
            </a:r>
            <a:br>
              <a:rPr lang="en-US" dirty="0"/>
            </a:br>
            <a:r>
              <a:rPr lang="en-US" dirty="0"/>
              <a:t>Win/Mac</a:t>
            </a:r>
          </a:p>
        </p:txBody>
      </p:sp>
    </p:spTree>
    <p:extLst>
      <p:ext uri="{BB962C8B-B14F-4D97-AF65-F5344CB8AC3E}">
        <p14:creationId xmlns:p14="http://schemas.microsoft.com/office/powerpoint/2010/main" val="2981111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subTitle" idx="4294967295"/>
          </p:nvPr>
        </p:nvSpPr>
        <p:spPr>
          <a:xfrm>
            <a:off x="2371499" y="2093774"/>
            <a:ext cx="5411533" cy="28113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dk1"/>
                </a:solidFill>
              </a:rPr>
              <a:t>As a professor, currently I supervise </a:t>
            </a:r>
            <a:br>
              <a:rPr lang="en-US" dirty="0">
                <a:solidFill>
                  <a:schemeClr val="dk1"/>
                </a:solidFill>
              </a:rPr>
            </a:br>
            <a:r>
              <a:rPr lang="en-US" dirty="0">
                <a:solidFill>
                  <a:schemeClr val="dk1"/>
                </a:solidFill>
              </a:rPr>
              <a:t>18 students (mostly undergrads).</a:t>
            </a:r>
            <a:endParaRPr lang="en-US" sz="32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dk1"/>
                </a:solidFill>
              </a:rPr>
              <a:t>Also </a:t>
            </a:r>
            <a:r>
              <a:rPr lang="en-US" dirty="0">
                <a:solidFill>
                  <a:schemeClr val="dk1"/>
                </a:solidFill>
              </a:rPr>
              <a:t>I </a:t>
            </a:r>
            <a:r>
              <a:rPr lang="en-GB" dirty="0">
                <a:solidFill>
                  <a:schemeClr val="dk1"/>
                </a:solidFill>
              </a:rPr>
              <a:t>have strong interest in </a:t>
            </a:r>
            <a:br>
              <a:rPr lang="en-GB" dirty="0">
                <a:solidFill>
                  <a:schemeClr val="dk1"/>
                </a:solidFill>
              </a:rPr>
            </a:br>
            <a:r>
              <a:rPr lang="en-GB" dirty="0">
                <a:solidFill>
                  <a:schemeClr val="dk1"/>
                </a:solidFill>
              </a:rPr>
              <a:t>practical software development and previous industrial experience</a:t>
            </a:r>
          </a:p>
        </p:txBody>
      </p:sp>
      <p:cxnSp>
        <p:nvCxnSpPr>
          <p:cNvPr id="101" name="Google Shape;101;p14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4"/>
          <p:cNvSpPr txBox="1">
            <a:spLocks noGrp="1"/>
          </p:cNvSpPr>
          <p:nvPr>
            <p:ph type="ctrTitle" idx="4294967295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Hello!</a:t>
            </a:r>
            <a:endParaRPr sz="6000" dirty="0"/>
          </a:p>
        </p:txBody>
      </p:sp>
      <p:cxnSp>
        <p:nvCxnSpPr>
          <p:cNvPr id="104" name="Google Shape;104;p14"/>
          <p:cNvCxnSpPr/>
          <p:nvPr/>
        </p:nvCxnSpPr>
        <p:spPr>
          <a:xfrm>
            <a:off x="4738400" y="1428750"/>
            <a:ext cx="44055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7499FF-43FF-4BD7-89A1-04CC2DAEF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3" t="26530" r="24242" b="27530"/>
          <a:stretch/>
        </p:blipFill>
        <p:spPr bwMode="auto">
          <a:xfrm flipH="1">
            <a:off x="672393" y="693117"/>
            <a:ext cx="1645505" cy="151845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577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Software setup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98756" y="1491762"/>
            <a:ext cx="8493613" cy="26043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>
              <a:buNone/>
            </a:pPr>
            <a:r>
              <a:rPr lang="en-US" dirty="0"/>
              <a:t>Test server must run a 3</a:t>
            </a:r>
            <a:r>
              <a:rPr lang="en-US" baseline="30000" dirty="0"/>
              <a:t>rd</a:t>
            </a:r>
            <a:r>
              <a:rPr lang="en-US" dirty="0"/>
              <a:t>-party testing framework.</a:t>
            </a:r>
            <a:br>
              <a:rPr lang="en-US" dirty="0"/>
            </a:br>
            <a:r>
              <a:rPr lang="en-US" dirty="0"/>
              <a:t>We chose open-source </a:t>
            </a:r>
            <a:r>
              <a:rPr lang="en-US" dirty="0">
                <a:highlight>
                  <a:srgbClr val="FFCD00"/>
                </a:highlight>
                <a:latin typeface="Quattrocento Sans" panose="020B0604020202020204" charset="0"/>
                <a:sym typeface="Lora"/>
              </a:rPr>
              <a:t>Appium</a:t>
            </a:r>
            <a:r>
              <a:rPr lang="en-US" dirty="0"/>
              <a:t> (</a:t>
            </a:r>
            <a:r>
              <a:rPr lang="en-US" dirty="0">
                <a:hlinkClick r:id="rId3"/>
              </a:rPr>
              <a:t>https://appium.io</a:t>
            </a:r>
            <a:r>
              <a:rPr lang="en-US" dirty="0"/>
              <a:t>).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DB15C0-92EB-44F9-BCBA-111520D68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7528" y="3756345"/>
            <a:ext cx="1228944" cy="12289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C34C40-2063-4924-B0F8-38E98D9729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10" y="3816138"/>
            <a:ext cx="1103089" cy="1103089"/>
          </a:xfrm>
          <a:prstGeom prst="rect">
            <a:avLst/>
          </a:prstGeom>
        </p:spPr>
      </p:pic>
      <p:sp>
        <p:nvSpPr>
          <p:cNvPr id="15" name="Google Shape;125;p17">
            <a:extLst>
              <a:ext uri="{FF2B5EF4-FFF2-40B4-BE49-F238E27FC236}">
                <a16:creationId xmlns:a16="http://schemas.microsoft.com/office/drawing/2014/main" id="{B29C7F6B-DE91-43CF-BD1C-06731A346199}"/>
              </a:ext>
            </a:extLst>
          </p:cNvPr>
          <p:cNvSpPr txBox="1">
            <a:spLocks/>
          </p:cNvSpPr>
          <p:nvPr/>
        </p:nvSpPr>
        <p:spPr>
          <a:xfrm>
            <a:off x="2863702" y="4205570"/>
            <a:ext cx="1393759" cy="678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 algn="ctr">
              <a:buFont typeface="Quattrocento Sans"/>
              <a:buNone/>
            </a:pPr>
            <a:r>
              <a:rPr lang="en-US" dirty="0"/>
              <a:t>Appium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724688C-9DF7-4ABA-9D52-143129410576}"/>
              </a:ext>
            </a:extLst>
          </p:cNvPr>
          <p:cNvCxnSpPr>
            <a:cxnSpLocks/>
          </p:cNvCxnSpPr>
          <p:nvPr/>
        </p:nvCxnSpPr>
        <p:spPr>
          <a:xfrm flipV="1">
            <a:off x="4997845" y="4362128"/>
            <a:ext cx="948015" cy="1"/>
          </a:xfrm>
          <a:prstGeom prst="line">
            <a:avLst/>
          </a:prstGeom>
          <a:ln w="38100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Google Shape;125;p17">
            <a:extLst>
              <a:ext uri="{FF2B5EF4-FFF2-40B4-BE49-F238E27FC236}">
                <a16:creationId xmlns:a16="http://schemas.microsoft.com/office/drawing/2014/main" id="{DC4C1BBD-AE97-4084-8075-BB8DE7444D58}"/>
              </a:ext>
            </a:extLst>
          </p:cNvPr>
          <p:cNvSpPr txBox="1">
            <a:spLocks/>
          </p:cNvSpPr>
          <p:nvPr/>
        </p:nvSpPr>
        <p:spPr>
          <a:xfrm>
            <a:off x="6458607" y="3875442"/>
            <a:ext cx="2408945" cy="97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 algn="ctr">
              <a:buFont typeface="Quattrocento Sans"/>
              <a:buNone/>
            </a:pPr>
            <a:r>
              <a:rPr lang="en-US" dirty="0"/>
              <a:t>Android/iOS/</a:t>
            </a:r>
            <a:br>
              <a:rPr lang="en-US" dirty="0"/>
            </a:br>
            <a:r>
              <a:rPr lang="en-US" dirty="0"/>
              <a:t>Win/Mac</a:t>
            </a:r>
          </a:p>
        </p:txBody>
      </p:sp>
    </p:spTree>
    <p:extLst>
      <p:ext uri="{BB962C8B-B14F-4D97-AF65-F5344CB8AC3E}">
        <p14:creationId xmlns:p14="http://schemas.microsoft.com/office/powerpoint/2010/main" val="1061431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Software setup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98756" y="1491762"/>
            <a:ext cx="8493613" cy="26043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>
              <a:buNone/>
            </a:pPr>
            <a:r>
              <a:rPr lang="en-US" dirty="0"/>
              <a:t>Test runner executes scripts written using a conventional programming language supported by the framework.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E1126A-A1CB-4C2C-9B16-A32A6F4C5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7528" y="3756345"/>
            <a:ext cx="1228944" cy="12289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073718-1850-4231-AA01-C740FB52EE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10" y="3816138"/>
            <a:ext cx="1103089" cy="1103089"/>
          </a:xfrm>
          <a:prstGeom prst="rect">
            <a:avLst/>
          </a:prstGeom>
        </p:spPr>
      </p:pic>
      <p:sp>
        <p:nvSpPr>
          <p:cNvPr id="12" name="Google Shape;125;p17">
            <a:extLst>
              <a:ext uri="{FF2B5EF4-FFF2-40B4-BE49-F238E27FC236}">
                <a16:creationId xmlns:a16="http://schemas.microsoft.com/office/drawing/2014/main" id="{D56F6A82-D29A-4E49-9901-E0251FE57D06}"/>
              </a:ext>
            </a:extLst>
          </p:cNvPr>
          <p:cNvSpPr txBox="1">
            <a:spLocks/>
          </p:cNvSpPr>
          <p:nvPr/>
        </p:nvSpPr>
        <p:spPr>
          <a:xfrm>
            <a:off x="2863702" y="4205570"/>
            <a:ext cx="1393759" cy="67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 algn="ctr">
              <a:buFont typeface="Quattrocento Sans"/>
              <a:buNone/>
            </a:pPr>
            <a:r>
              <a:rPr lang="en-US" dirty="0"/>
              <a:t>Appium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185993C5-7053-4E11-8924-44986D7A4477}"/>
              </a:ext>
            </a:extLst>
          </p:cNvPr>
          <p:cNvCxnSpPr>
            <a:cxnSpLocks/>
          </p:cNvCxnSpPr>
          <p:nvPr/>
        </p:nvCxnSpPr>
        <p:spPr>
          <a:xfrm flipV="1">
            <a:off x="4997845" y="4362128"/>
            <a:ext cx="948015" cy="1"/>
          </a:xfrm>
          <a:prstGeom prst="line">
            <a:avLst/>
          </a:prstGeom>
          <a:ln w="38100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Google Shape;125;p17">
            <a:extLst>
              <a:ext uri="{FF2B5EF4-FFF2-40B4-BE49-F238E27FC236}">
                <a16:creationId xmlns:a16="http://schemas.microsoft.com/office/drawing/2014/main" id="{B7F3EDFA-9D0F-42E8-BCF1-6AD356301D84}"/>
              </a:ext>
            </a:extLst>
          </p:cNvPr>
          <p:cNvSpPr txBox="1">
            <a:spLocks/>
          </p:cNvSpPr>
          <p:nvPr/>
        </p:nvSpPr>
        <p:spPr>
          <a:xfrm>
            <a:off x="6458607" y="3875442"/>
            <a:ext cx="2408945" cy="97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 algn="ctr">
              <a:buFont typeface="Quattrocento Sans"/>
              <a:buNone/>
            </a:pPr>
            <a:r>
              <a:rPr lang="en-US" dirty="0"/>
              <a:t>Android/iOS/</a:t>
            </a:r>
            <a:br>
              <a:rPr lang="en-US" dirty="0"/>
            </a:br>
            <a:r>
              <a:rPr lang="en-US" dirty="0"/>
              <a:t>Win/Mac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2C0255F-385F-44DD-B766-A7CF195D3352}"/>
              </a:ext>
            </a:extLst>
          </p:cNvPr>
          <p:cNvCxnSpPr>
            <a:cxnSpLocks/>
          </p:cNvCxnSpPr>
          <p:nvPr/>
        </p:nvCxnSpPr>
        <p:spPr>
          <a:xfrm flipV="1">
            <a:off x="2055628" y="4363934"/>
            <a:ext cx="2078987" cy="6883"/>
          </a:xfrm>
          <a:prstGeom prst="line">
            <a:avLst/>
          </a:prstGeom>
          <a:ln w="38100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957E9B-3840-4BA8-A053-8F55DD1AF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8325" y="3749462"/>
            <a:ext cx="1315002" cy="1315002"/>
          </a:xfrm>
          <a:prstGeom prst="rect">
            <a:avLst/>
          </a:prstGeom>
        </p:spPr>
      </p:pic>
      <p:sp>
        <p:nvSpPr>
          <p:cNvPr id="17" name="Google Shape;125;p17">
            <a:extLst>
              <a:ext uri="{FF2B5EF4-FFF2-40B4-BE49-F238E27FC236}">
                <a16:creationId xmlns:a16="http://schemas.microsoft.com/office/drawing/2014/main" id="{F011335A-D898-4F13-B89D-92F6B144257D}"/>
              </a:ext>
            </a:extLst>
          </p:cNvPr>
          <p:cNvSpPr txBox="1">
            <a:spLocks/>
          </p:cNvSpPr>
          <p:nvPr/>
        </p:nvSpPr>
        <p:spPr>
          <a:xfrm>
            <a:off x="-49618" y="3875442"/>
            <a:ext cx="1430868" cy="1108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 algn="ctr">
              <a:buFont typeface="Quattrocento Sans"/>
              <a:buNone/>
            </a:pPr>
            <a:r>
              <a:rPr lang="en-US" dirty="0"/>
              <a:t>Python + Appium libs</a:t>
            </a:r>
          </a:p>
        </p:txBody>
      </p:sp>
    </p:spTree>
    <p:extLst>
      <p:ext uri="{BB962C8B-B14F-4D97-AF65-F5344CB8AC3E}">
        <p14:creationId xmlns:p14="http://schemas.microsoft.com/office/powerpoint/2010/main" val="3347377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How test scripts look like?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90623" y="1616469"/>
            <a:ext cx="8493613" cy="3133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Technically, they consist of code like this:</a:t>
            </a:r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lang="en-US" dirty="0"/>
          </a:p>
          <a:p>
            <a:pPr marL="76200" lvl="0" indent="0">
              <a:buNone/>
            </a:pPr>
            <a:r>
              <a:rPr lang="en-US" sz="2000" dirty="0"/>
              <a:t>e = </a:t>
            </a:r>
            <a:r>
              <a:rPr lang="en-US" sz="2000" dirty="0" err="1"/>
              <a:t>appium.find_element_by_class_name</a:t>
            </a:r>
            <a:r>
              <a:rPr lang="en-US" sz="2000" dirty="0"/>
              <a:t>('</a:t>
            </a:r>
            <a:r>
              <a:rPr lang="en-US" sz="2000" dirty="0" err="1"/>
              <a:t>android.widget.EditText</a:t>
            </a:r>
            <a:r>
              <a:rPr lang="en-US" sz="2000" dirty="0"/>
              <a:t>')</a:t>
            </a:r>
          </a:p>
          <a:p>
            <a:pPr marL="76200" lvl="0" indent="0">
              <a:buNone/>
            </a:pPr>
            <a:r>
              <a:rPr lang="en-US" sz="2000" dirty="0" err="1"/>
              <a:t>e.send_keys</a:t>
            </a:r>
            <a:r>
              <a:rPr lang="en-US" sz="2000" dirty="0"/>
              <a:t>("hello") # type “hello” into the </a:t>
            </a:r>
            <a:r>
              <a:rPr lang="en-US" sz="2000" dirty="0" err="1"/>
              <a:t>EditText</a:t>
            </a:r>
            <a:r>
              <a:rPr lang="en-US" sz="2000" dirty="0"/>
              <a:t> control</a:t>
            </a:r>
          </a:p>
          <a:p>
            <a:pPr marL="76200" lvl="0" indent="0">
              <a:buNone/>
            </a:pPr>
            <a:endParaRPr lang="en-US" sz="2000" dirty="0"/>
          </a:p>
          <a:p>
            <a:pPr marL="76200" lvl="0" indent="0">
              <a:buNone/>
            </a:pPr>
            <a:r>
              <a:rPr lang="en-US" sz="2000" dirty="0"/>
              <a:t>ok = </a:t>
            </a:r>
            <a:r>
              <a:rPr lang="en-US" sz="2000" dirty="0" err="1"/>
              <a:t>appium.find_element_by_class_name</a:t>
            </a:r>
            <a:r>
              <a:rPr lang="en-US" sz="2000" dirty="0"/>
              <a:t>('</a:t>
            </a:r>
            <a:r>
              <a:rPr lang="en-US" sz="2000" dirty="0" err="1"/>
              <a:t>android.widget.Button</a:t>
            </a:r>
            <a:r>
              <a:rPr lang="en-US" sz="2000" dirty="0"/>
              <a:t>')</a:t>
            </a:r>
          </a:p>
          <a:p>
            <a:pPr marL="76200" lvl="0" indent="0">
              <a:buNone/>
            </a:pPr>
            <a:r>
              <a:rPr lang="en-US" sz="2000" dirty="0" err="1"/>
              <a:t>ok.click</a:t>
            </a:r>
            <a:r>
              <a:rPr lang="en-US" sz="2000" dirty="0"/>
              <a:t>() # click the first button on the screen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076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How test scripts look like?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90623" y="1616469"/>
            <a:ext cx="8493613" cy="33453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In our game most GUI elements are drawn on the screen surface and thus not considered “UI” by the operating system.</a:t>
            </a:r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Thus, we use image recognition:</a:t>
            </a:r>
          </a:p>
          <a:p>
            <a:pPr marL="76200" lvl="0" indent="0">
              <a:buNone/>
            </a:pPr>
            <a:endParaRPr lang="en-US" sz="2000" dirty="0"/>
          </a:p>
          <a:p>
            <a:pPr marL="76200" lvl="0" indent="0">
              <a:buNone/>
            </a:pPr>
            <a:r>
              <a:rPr lang="en-US" sz="2000" dirty="0" err="1"/>
              <a:t>ib_loc</a:t>
            </a:r>
            <a:r>
              <a:rPr lang="en-US" sz="2000" dirty="0"/>
              <a:t> = </a:t>
            </a:r>
            <a:r>
              <a:rPr lang="en-US" sz="2000" dirty="0" err="1"/>
              <a:t>find_image</a:t>
            </a:r>
            <a:r>
              <a:rPr lang="en-US" sz="2000" dirty="0"/>
              <a:t>("input_box.png") # fail test if not found</a:t>
            </a:r>
          </a:p>
          <a:p>
            <a:pPr marL="76200" lvl="0" indent="0">
              <a:buNone/>
            </a:pPr>
            <a:r>
              <a:rPr lang="en-US" sz="2000" dirty="0" err="1"/>
              <a:t>click_location</a:t>
            </a:r>
            <a:r>
              <a:rPr lang="en-US" sz="2000" dirty="0"/>
              <a:t>(</a:t>
            </a:r>
            <a:r>
              <a:rPr lang="en-US" sz="2000" dirty="0" err="1"/>
              <a:t>ib_loc</a:t>
            </a:r>
            <a:r>
              <a:rPr lang="en-US" sz="2000" dirty="0"/>
              <a:t>)</a:t>
            </a:r>
          </a:p>
          <a:p>
            <a:pPr marL="76200" lvl="0" indent="0">
              <a:buNone/>
            </a:pPr>
            <a:r>
              <a:rPr lang="en-US" sz="2000" dirty="0" err="1"/>
              <a:t>ok_loc</a:t>
            </a:r>
            <a:r>
              <a:rPr lang="en-US" sz="2000" dirty="0"/>
              <a:t> = </a:t>
            </a:r>
            <a:r>
              <a:rPr lang="en-US" sz="2000" dirty="0" err="1"/>
              <a:t>find_image</a:t>
            </a:r>
            <a:r>
              <a:rPr lang="en-US" sz="2000" dirty="0"/>
              <a:t>("ok_button.png") # fail test if not found</a:t>
            </a:r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sz="2000" dirty="0" err="1"/>
              <a:t>click_location</a:t>
            </a:r>
            <a:r>
              <a:rPr lang="en-US" sz="2000" dirty="0"/>
              <a:t>(</a:t>
            </a:r>
            <a:r>
              <a:rPr lang="en-US" sz="2000" dirty="0" err="1"/>
              <a:t>ok_loc</a:t>
            </a:r>
            <a:r>
              <a:rPr lang="en-US" sz="2000" dirty="0"/>
              <a:t>)</a:t>
            </a:r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lang="en-US" sz="2000" dirty="0"/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lang="en-US" sz="1800"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4005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How test scripts look like?</a:t>
            </a:r>
            <a:endParaRPr sz="2400" dirty="0">
              <a:highlight>
                <a:srgbClr val="FFCD00"/>
              </a:highlight>
            </a:endParaRP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13" name="Picture 2" descr="http://rt247a.no-ip.biz:4000/GUI_Testlogs/2016-10-29_01-44_Nexus7/shot_008.jpg">
            <a:extLst>
              <a:ext uri="{FF2B5EF4-FFF2-40B4-BE49-F238E27FC236}">
                <a16:creationId xmlns:a16="http://schemas.microsoft.com/office/drawing/2014/main" id="{93B30606-99F4-4B61-A244-6B41B02B6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" b="2025"/>
          <a:stretch/>
        </p:blipFill>
        <p:spPr bwMode="auto">
          <a:xfrm>
            <a:off x="21750" y="1732346"/>
            <a:ext cx="5626262" cy="323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FBBB3A5F-F880-4103-A842-B76F987EDC4A}"/>
              </a:ext>
            </a:extLst>
          </p:cNvPr>
          <p:cNvCxnSpPr>
            <a:cxnSpLocks/>
          </p:cNvCxnSpPr>
          <p:nvPr/>
        </p:nvCxnSpPr>
        <p:spPr>
          <a:xfrm flipH="1">
            <a:off x="4761546" y="1984941"/>
            <a:ext cx="1915113" cy="131919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485B936-B78C-40FF-996F-12A85576F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666" y="1772127"/>
            <a:ext cx="1450676" cy="3182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E94196-A72C-472A-AEAB-D6FF5D379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541" y="2812062"/>
            <a:ext cx="1542926" cy="590908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59120EEC-9014-45BF-AD53-B6B1312FE2AA}"/>
              </a:ext>
            </a:extLst>
          </p:cNvPr>
          <p:cNvSpPr txBox="1">
            <a:spLocks/>
          </p:cNvSpPr>
          <p:nvPr/>
        </p:nvSpPr>
        <p:spPr>
          <a:xfrm>
            <a:off x="6676659" y="2142918"/>
            <a:ext cx="2445591" cy="561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input_box.png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56E2F4FC-7C24-4E8B-9F65-2DA599C9EC62}"/>
              </a:ext>
            </a:extLst>
          </p:cNvPr>
          <p:cNvSpPr txBox="1">
            <a:spLocks/>
          </p:cNvSpPr>
          <p:nvPr/>
        </p:nvSpPr>
        <p:spPr>
          <a:xfrm>
            <a:off x="6676659" y="3488989"/>
            <a:ext cx="2500225" cy="561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ok_button.png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61ADDCA4-B4C3-4EB4-A7C9-0492EAEAAC86}"/>
              </a:ext>
            </a:extLst>
          </p:cNvPr>
          <p:cNvCxnSpPr/>
          <p:nvPr/>
        </p:nvCxnSpPr>
        <p:spPr>
          <a:xfrm flipH="1">
            <a:off x="4512680" y="3304139"/>
            <a:ext cx="2133600" cy="54743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Picture 2" descr="Картинки по запросу opencv">
            <a:extLst>
              <a:ext uri="{FF2B5EF4-FFF2-40B4-BE49-F238E27FC236}">
                <a16:creationId xmlns:a16="http://schemas.microsoft.com/office/drawing/2014/main" id="{796C46D6-450E-40CC-A9D0-F514E760E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20" y="4276132"/>
            <a:ext cx="2203168" cy="71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120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How test scripts look like?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90623" y="1616469"/>
            <a:ext cx="8740951" cy="35269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Our test scripts are integrated into the whole build process:</a:t>
            </a:r>
          </a:p>
          <a:p>
            <a:r>
              <a:rPr lang="en-US" dirty="0"/>
              <a:t>A test script checks whether a new build is available.</a:t>
            </a:r>
          </a:p>
          <a:p>
            <a:r>
              <a:rPr lang="en-US" dirty="0"/>
              <a:t>If yes, this version is tested with a set of scenarios.</a:t>
            </a:r>
          </a:p>
          <a:p>
            <a:r>
              <a:rPr lang="en-US" dirty="0"/>
              <a:t>Results are summarized and published as an HTML report.</a:t>
            </a:r>
          </a:p>
          <a:p>
            <a:r>
              <a:rPr lang="en-US" dirty="0"/>
              <a:t>The process is repeated.</a:t>
            </a:r>
          </a:p>
          <a:p>
            <a:endParaRPr lang="en-US" sz="1800" dirty="0"/>
          </a:p>
          <a:p>
            <a:r>
              <a:rPr lang="en-US" dirty="0"/>
              <a:t>HTML reports are used by the testers to check visual glitches and understand why certain tests fail.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820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1381250" y="937125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Our pipeline</a:t>
            </a:r>
            <a:endParaRPr sz="2400" dirty="0"/>
          </a:p>
        </p:txBody>
      </p:sp>
      <p:grpSp>
        <p:nvGrpSpPr>
          <p:cNvPr id="321" name="Google Shape;321;p29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322" name="Google Shape;322;p29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29" name="Google Shape;329;p29"/>
          <p:cNvCxnSpPr>
            <a:cxnSpLocks/>
          </p:cNvCxnSpPr>
          <p:nvPr/>
        </p:nvCxnSpPr>
        <p:spPr>
          <a:xfrm>
            <a:off x="734519" y="1971775"/>
            <a:ext cx="396564" cy="322389"/>
          </a:xfrm>
          <a:prstGeom prst="straightConnector1">
            <a:avLst/>
          </a:prstGeom>
          <a:noFill/>
          <a:ln w="76200" cap="flat" cmpd="sng">
            <a:solidFill>
              <a:srgbClr val="FFCD00"/>
            </a:solidFill>
            <a:prstDash val="solid"/>
            <a:round/>
            <a:headEnd type="none" w="sm" len="sm"/>
            <a:tailEnd type="triangle" w="sm" len="sm"/>
          </a:ln>
        </p:spPr>
      </p:cxnSp>
      <p:sp>
        <p:nvSpPr>
          <p:cNvPr id="331" name="Google Shape;331;p29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15" name="Google Shape;326;p29">
            <a:extLst>
              <a:ext uri="{FF2B5EF4-FFF2-40B4-BE49-F238E27FC236}">
                <a16:creationId xmlns:a16="http://schemas.microsoft.com/office/drawing/2014/main" id="{0C1FB4AB-52D1-447E-BC47-1EB9606BF260}"/>
              </a:ext>
            </a:extLst>
          </p:cNvPr>
          <p:cNvSpPr/>
          <p:nvPr/>
        </p:nvSpPr>
        <p:spPr>
          <a:xfrm>
            <a:off x="1115873" y="1857883"/>
            <a:ext cx="1903773" cy="1912884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ora"/>
                <a:ea typeface="Lora"/>
                <a:cs typeface="Lora"/>
                <a:sym typeface="Lora"/>
              </a:rPr>
              <a:t>Repository</a:t>
            </a:r>
            <a:endParaRPr sz="2000" b="1" dirty="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16" name="Google Shape;329;p29">
            <a:extLst>
              <a:ext uri="{FF2B5EF4-FFF2-40B4-BE49-F238E27FC236}">
                <a16:creationId xmlns:a16="http://schemas.microsoft.com/office/drawing/2014/main" id="{EC243381-0D95-4DAD-84A2-24D8C35BE250}"/>
              </a:ext>
            </a:extLst>
          </p:cNvPr>
          <p:cNvCxnSpPr>
            <a:cxnSpLocks/>
          </p:cNvCxnSpPr>
          <p:nvPr/>
        </p:nvCxnSpPr>
        <p:spPr>
          <a:xfrm flipV="1">
            <a:off x="3069503" y="2254755"/>
            <a:ext cx="472484" cy="220762"/>
          </a:xfrm>
          <a:prstGeom prst="straightConnector1">
            <a:avLst/>
          </a:prstGeom>
          <a:noFill/>
          <a:ln w="76200" cap="flat" cmpd="sng">
            <a:solidFill>
              <a:srgbClr val="FFCD00"/>
            </a:solidFill>
            <a:prstDash val="solid"/>
            <a:round/>
            <a:headEnd type="none" w="sm" len="sm"/>
            <a:tailEnd type="triangle" w="sm" len="sm"/>
          </a:ln>
        </p:spPr>
      </p:cxnSp>
      <p:sp>
        <p:nvSpPr>
          <p:cNvPr id="17" name="Google Shape;326;p29">
            <a:extLst>
              <a:ext uri="{FF2B5EF4-FFF2-40B4-BE49-F238E27FC236}">
                <a16:creationId xmlns:a16="http://schemas.microsoft.com/office/drawing/2014/main" id="{E33528D7-8EAB-47E6-B0C8-05A19321151E}"/>
              </a:ext>
            </a:extLst>
          </p:cNvPr>
          <p:cNvSpPr/>
          <p:nvPr/>
        </p:nvSpPr>
        <p:spPr>
          <a:xfrm>
            <a:off x="3586452" y="1288806"/>
            <a:ext cx="1628733" cy="1613750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90000" rIns="36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ora"/>
                <a:ea typeface="Lora"/>
                <a:cs typeface="Lora"/>
                <a:sym typeface="Lora"/>
              </a:rPr>
              <a:t>Build machine</a:t>
            </a:r>
            <a:endParaRPr sz="2000" dirty="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18" name="Google Shape;329;p29">
            <a:extLst>
              <a:ext uri="{FF2B5EF4-FFF2-40B4-BE49-F238E27FC236}">
                <a16:creationId xmlns:a16="http://schemas.microsoft.com/office/drawing/2014/main" id="{2C1045D1-DBCE-408F-8A24-A33F12E34E64}"/>
              </a:ext>
            </a:extLst>
          </p:cNvPr>
          <p:cNvCxnSpPr>
            <a:cxnSpLocks/>
          </p:cNvCxnSpPr>
          <p:nvPr/>
        </p:nvCxnSpPr>
        <p:spPr>
          <a:xfrm>
            <a:off x="5259650" y="2062558"/>
            <a:ext cx="682862" cy="0"/>
          </a:xfrm>
          <a:prstGeom prst="straightConnector1">
            <a:avLst/>
          </a:prstGeom>
          <a:noFill/>
          <a:ln w="76200" cap="flat" cmpd="sng">
            <a:solidFill>
              <a:srgbClr val="FFCD00"/>
            </a:solidFill>
            <a:prstDash val="solid"/>
            <a:round/>
            <a:headEnd type="none" w="sm" len="sm"/>
            <a:tailEnd type="triangle" w="sm" len="sm"/>
          </a:ln>
        </p:spPr>
      </p:cxnSp>
      <p:sp>
        <p:nvSpPr>
          <p:cNvPr id="19" name="Google Shape;326;p29">
            <a:extLst>
              <a:ext uri="{FF2B5EF4-FFF2-40B4-BE49-F238E27FC236}">
                <a16:creationId xmlns:a16="http://schemas.microsoft.com/office/drawing/2014/main" id="{575F9C85-ED97-4B35-AF3E-5405C0581424}"/>
              </a:ext>
            </a:extLst>
          </p:cNvPr>
          <p:cNvSpPr/>
          <p:nvPr/>
        </p:nvSpPr>
        <p:spPr>
          <a:xfrm>
            <a:off x="6007682" y="1288806"/>
            <a:ext cx="1485088" cy="1513044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ora"/>
                <a:ea typeface="Lora"/>
                <a:cs typeface="Lora"/>
                <a:sym typeface="Lora"/>
              </a:rPr>
              <a:t>Ready game</a:t>
            </a:r>
            <a:endParaRPr sz="2000" dirty="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35" name="Google Shape;581;p39">
            <a:extLst>
              <a:ext uri="{FF2B5EF4-FFF2-40B4-BE49-F238E27FC236}">
                <a16:creationId xmlns:a16="http://schemas.microsoft.com/office/drawing/2014/main" id="{B23A3B49-E9D8-4C7E-98C0-ACBA0FA389D5}"/>
              </a:ext>
            </a:extLst>
          </p:cNvPr>
          <p:cNvGrpSpPr/>
          <p:nvPr/>
        </p:nvGrpSpPr>
        <p:grpSpPr>
          <a:xfrm>
            <a:off x="521007" y="1668854"/>
            <a:ext cx="170937" cy="426827"/>
            <a:chOff x="3384375" y="2267500"/>
            <a:chExt cx="203375" cy="507825"/>
          </a:xfrm>
        </p:grpSpPr>
        <p:sp>
          <p:nvSpPr>
            <p:cNvPr id="36" name="Google Shape;582;p39">
              <a:extLst>
                <a:ext uri="{FF2B5EF4-FFF2-40B4-BE49-F238E27FC236}">
                  <a16:creationId xmlns:a16="http://schemas.microsoft.com/office/drawing/2014/main" id="{1D798AEA-DA96-46F2-B5D9-0CE2BE8B2238}"/>
                </a:ext>
              </a:extLst>
            </p:cNvPr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83;p39">
              <a:extLst>
                <a:ext uri="{FF2B5EF4-FFF2-40B4-BE49-F238E27FC236}">
                  <a16:creationId xmlns:a16="http://schemas.microsoft.com/office/drawing/2014/main" id="{7F0E6B64-C476-4FC7-A63E-E7D321A9DEE5}"/>
                </a:ext>
              </a:extLst>
            </p:cNvPr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81;p39">
            <a:extLst>
              <a:ext uri="{FF2B5EF4-FFF2-40B4-BE49-F238E27FC236}">
                <a16:creationId xmlns:a16="http://schemas.microsoft.com/office/drawing/2014/main" id="{3B8F86A7-7195-44E3-A6BC-3CCD546E2D25}"/>
              </a:ext>
            </a:extLst>
          </p:cNvPr>
          <p:cNvGrpSpPr/>
          <p:nvPr/>
        </p:nvGrpSpPr>
        <p:grpSpPr>
          <a:xfrm>
            <a:off x="184310" y="2254755"/>
            <a:ext cx="170937" cy="426827"/>
            <a:chOff x="3384375" y="2267500"/>
            <a:chExt cx="203375" cy="507825"/>
          </a:xfrm>
        </p:grpSpPr>
        <p:sp>
          <p:nvSpPr>
            <p:cNvPr id="60" name="Google Shape;582;p39">
              <a:extLst>
                <a:ext uri="{FF2B5EF4-FFF2-40B4-BE49-F238E27FC236}">
                  <a16:creationId xmlns:a16="http://schemas.microsoft.com/office/drawing/2014/main" id="{5448B12B-D520-4C38-B67F-E646C0F6A537}"/>
                </a:ext>
              </a:extLst>
            </p:cNvPr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83;p39">
              <a:extLst>
                <a:ext uri="{FF2B5EF4-FFF2-40B4-BE49-F238E27FC236}">
                  <a16:creationId xmlns:a16="http://schemas.microsoft.com/office/drawing/2014/main" id="{76E13E36-1089-4014-AC53-E3FD4F8BC21D}"/>
                </a:ext>
              </a:extLst>
            </p:cNvPr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581;p39">
            <a:extLst>
              <a:ext uri="{FF2B5EF4-FFF2-40B4-BE49-F238E27FC236}">
                <a16:creationId xmlns:a16="http://schemas.microsoft.com/office/drawing/2014/main" id="{BB90F811-57C4-4F24-AC2E-597E4621D2A3}"/>
              </a:ext>
            </a:extLst>
          </p:cNvPr>
          <p:cNvGrpSpPr/>
          <p:nvPr/>
        </p:nvGrpSpPr>
        <p:grpSpPr>
          <a:xfrm>
            <a:off x="365947" y="2994778"/>
            <a:ext cx="170937" cy="426827"/>
            <a:chOff x="3384375" y="2267500"/>
            <a:chExt cx="203375" cy="507825"/>
          </a:xfrm>
        </p:grpSpPr>
        <p:sp>
          <p:nvSpPr>
            <p:cNvPr id="63" name="Google Shape;582;p39">
              <a:extLst>
                <a:ext uri="{FF2B5EF4-FFF2-40B4-BE49-F238E27FC236}">
                  <a16:creationId xmlns:a16="http://schemas.microsoft.com/office/drawing/2014/main" id="{AE8DA269-67A6-42D2-8CD3-E0D425E41B07}"/>
                </a:ext>
              </a:extLst>
            </p:cNvPr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83;p39">
              <a:extLst>
                <a:ext uri="{FF2B5EF4-FFF2-40B4-BE49-F238E27FC236}">
                  <a16:creationId xmlns:a16="http://schemas.microsoft.com/office/drawing/2014/main" id="{61F8FFD3-03B9-4FAD-9DA0-AB3BB046AC25}"/>
                </a:ext>
              </a:extLst>
            </p:cNvPr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5" name="Google Shape;329;p29">
            <a:extLst>
              <a:ext uri="{FF2B5EF4-FFF2-40B4-BE49-F238E27FC236}">
                <a16:creationId xmlns:a16="http://schemas.microsoft.com/office/drawing/2014/main" id="{90E58E29-597E-4F34-924B-73282E0B9D1F}"/>
              </a:ext>
            </a:extLst>
          </p:cNvPr>
          <p:cNvCxnSpPr>
            <a:cxnSpLocks/>
          </p:cNvCxnSpPr>
          <p:nvPr/>
        </p:nvCxnSpPr>
        <p:spPr>
          <a:xfrm>
            <a:off x="488251" y="2475517"/>
            <a:ext cx="495616" cy="138257"/>
          </a:xfrm>
          <a:prstGeom prst="straightConnector1">
            <a:avLst/>
          </a:prstGeom>
          <a:noFill/>
          <a:ln w="76200" cap="flat" cmpd="sng">
            <a:solidFill>
              <a:srgbClr val="FFCD00"/>
            </a:solidFill>
            <a:prstDash val="solid"/>
            <a:round/>
            <a:headEnd type="none" w="sm" len="sm"/>
            <a:tailEnd type="triangle" w="sm" len="sm"/>
          </a:ln>
        </p:spPr>
      </p:cxnSp>
      <p:cxnSp>
        <p:nvCxnSpPr>
          <p:cNvPr id="66" name="Google Shape;329;p29">
            <a:extLst>
              <a:ext uri="{FF2B5EF4-FFF2-40B4-BE49-F238E27FC236}">
                <a16:creationId xmlns:a16="http://schemas.microsoft.com/office/drawing/2014/main" id="{1F3134D3-D2BD-4F7B-8E04-3264AAE5C8FB}"/>
              </a:ext>
            </a:extLst>
          </p:cNvPr>
          <p:cNvCxnSpPr>
            <a:cxnSpLocks/>
          </p:cNvCxnSpPr>
          <p:nvPr/>
        </p:nvCxnSpPr>
        <p:spPr>
          <a:xfrm flipV="1">
            <a:off x="646345" y="3031564"/>
            <a:ext cx="377724" cy="206867"/>
          </a:xfrm>
          <a:prstGeom prst="straightConnector1">
            <a:avLst/>
          </a:prstGeom>
          <a:noFill/>
          <a:ln w="76200" cap="flat" cmpd="sng">
            <a:solidFill>
              <a:srgbClr val="FFCD00"/>
            </a:solidFill>
            <a:prstDash val="solid"/>
            <a:round/>
            <a:headEnd type="none" w="sm" len="sm"/>
            <a:tailEnd type="triangle" w="sm" len="sm"/>
          </a:ln>
        </p:spPr>
      </p:cxnSp>
      <p:cxnSp>
        <p:nvCxnSpPr>
          <p:cNvPr id="29" name="Google Shape;329;p29">
            <a:extLst>
              <a:ext uri="{FF2B5EF4-FFF2-40B4-BE49-F238E27FC236}">
                <a16:creationId xmlns:a16="http://schemas.microsoft.com/office/drawing/2014/main" id="{D6B7AFD1-9969-480C-BF42-F0903F1B0A71}"/>
              </a:ext>
            </a:extLst>
          </p:cNvPr>
          <p:cNvCxnSpPr>
            <a:cxnSpLocks/>
          </p:cNvCxnSpPr>
          <p:nvPr/>
        </p:nvCxnSpPr>
        <p:spPr>
          <a:xfrm>
            <a:off x="7305994" y="2693813"/>
            <a:ext cx="279029" cy="389995"/>
          </a:xfrm>
          <a:prstGeom prst="straightConnector1">
            <a:avLst/>
          </a:prstGeom>
          <a:noFill/>
          <a:ln w="76200" cap="flat" cmpd="sng">
            <a:solidFill>
              <a:srgbClr val="FFCD00"/>
            </a:solidFill>
            <a:prstDash val="sysDot"/>
            <a:round/>
            <a:headEnd type="none" w="sm" len="sm"/>
            <a:tailEnd type="triangle" w="sm" len="sm"/>
          </a:ln>
        </p:spPr>
      </p:cxnSp>
      <p:sp>
        <p:nvSpPr>
          <p:cNvPr id="30" name="Google Shape;326;p29">
            <a:extLst>
              <a:ext uri="{FF2B5EF4-FFF2-40B4-BE49-F238E27FC236}">
                <a16:creationId xmlns:a16="http://schemas.microsoft.com/office/drawing/2014/main" id="{CF1E5374-B90A-4E3C-9D0C-093B0EE9488D}"/>
              </a:ext>
            </a:extLst>
          </p:cNvPr>
          <p:cNvSpPr/>
          <p:nvPr/>
        </p:nvSpPr>
        <p:spPr>
          <a:xfrm>
            <a:off x="7179413" y="3083808"/>
            <a:ext cx="1485088" cy="1513044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ora"/>
                <a:ea typeface="Lora"/>
                <a:cs typeface="Lora"/>
                <a:sym typeface="Lora"/>
              </a:rPr>
              <a:t>Test scripts</a:t>
            </a:r>
            <a:endParaRPr sz="2000" dirty="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32" name="Google Shape;329;p29">
            <a:extLst>
              <a:ext uri="{FF2B5EF4-FFF2-40B4-BE49-F238E27FC236}">
                <a16:creationId xmlns:a16="http://schemas.microsoft.com/office/drawing/2014/main" id="{CA9754F5-8E74-497C-91BE-F2FF46D65E64}"/>
              </a:ext>
            </a:extLst>
          </p:cNvPr>
          <p:cNvCxnSpPr>
            <a:cxnSpLocks/>
          </p:cNvCxnSpPr>
          <p:nvPr/>
        </p:nvCxnSpPr>
        <p:spPr>
          <a:xfrm flipH="1">
            <a:off x="6655633" y="3997399"/>
            <a:ext cx="442810" cy="79926"/>
          </a:xfrm>
          <a:prstGeom prst="straightConnector1">
            <a:avLst/>
          </a:prstGeom>
          <a:noFill/>
          <a:ln w="76200" cap="flat" cmpd="sng">
            <a:solidFill>
              <a:srgbClr val="FFCD00"/>
            </a:solidFill>
            <a:prstDash val="solid"/>
            <a:round/>
            <a:headEnd type="none" w="sm" len="sm"/>
            <a:tailEnd type="triangle" w="sm" len="sm"/>
          </a:ln>
        </p:spPr>
      </p:cxnSp>
      <p:sp>
        <p:nvSpPr>
          <p:cNvPr id="33" name="Google Shape;326;p29">
            <a:extLst>
              <a:ext uri="{FF2B5EF4-FFF2-40B4-BE49-F238E27FC236}">
                <a16:creationId xmlns:a16="http://schemas.microsoft.com/office/drawing/2014/main" id="{6CB360BF-9D03-402E-B8DC-6F3E3250E636}"/>
              </a:ext>
            </a:extLst>
          </p:cNvPr>
          <p:cNvSpPr/>
          <p:nvPr/>
        </p:nvSpPr>
        <p:spPr>
          <a:xfrm>
            <a:off x="5068298" y="3497147"/>
            <a:ext cx="1485088" cy="1513044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ora"/>
                <a:ea typeface="Lora"/>
                <a:cs typeface="Lora"/>
                <a:sym typeface="Lora"/>
              </a:rPr>
              <a:t>HTML reports</a:t>
            </a:r>
            <a:endParaRPr sz="2000" dirty="0">
              <a:latin typeface="Lora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2061201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hardware setup</a:t>
            </a:r>
            <a:endParaRPr sz="2400" dirty="0">
              <a:highlight>
                <a:srgbClr val="FFCD00"/>
              </a:highlight>
            </a:endParaRP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073718-1850-4231-AA01-C740FB52E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20" y="2776615"/>
            <a:ext cx="1103089" cy="1103089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185993C5-7053-4E11-8924-44986D7A4477}"/>
              </a:ext>
            </a:extLst>
          </p:cNvPr>
          <p:cNvCxnSpPr>
            <a:cxnSpLocks/>
          </p:cNvCxnSpPr>
          <p:nvPr/>
        </p:nvCxnSpPr>
        <p:spPr>
          <a:xfrm>
            <a:off x="5352739" y="2923594"/>
            <a:ext cx="837587" cy="432183"/>
          </a:xfrm>
          <a:prstGeom prst="line">
            <a:avLst/>
          </a:prstGeom>
          <a:ln w="38100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Google Shape;125;p17">
            <a:extLst>
              <a:ext uri="{FF2B5EF4-FFF2-40B4-BE49-F238E27FC236}">
                <a16:creationId xmlns:a16="http://schemas.microsoft.com/office/drawing/2014/main" id="{B7F3EDFA-9D0F-42E8-BCF1-6AD356301D84}"/>
              </a:ext>
            </a:extLst>
          </p:cNvPr>
          <p:cNvSpPr txBox="1">
            <a:spLocks/>
          </p:cNvSpPr>
          <p:nvPr/>
        </p:nvSpPr>
        <p:spPr>
          <a:xfrm>
            <a:off x="6785383" y="2893085"/>
            <a:ext cx="1561131" cy="874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 algn="ctr">
              <a:buFont typeface="Quattrocento Sans"/>
              <a:buNone/>
            </a:pPr>
            <a:r>
              <a:rPr lang="en-US" dirty="0"/>
              <a:t>3 Android devices</a:t>
            </a:r>
          </a:p>
        </p:txBody>
      </p:sp>
      <p:sp>
        <p:nvSpPr>
          <p:cNvPr id="17" name="Google Shape;125;p17">
            <a:extLst>
              <a:ext uri="{FF2B5EF4-FFF2-40B4-BE49-F238E27FC236}">
                <a16:creationId xmlns:a16="http://schemas.microsoft.com/office/drawing/2014/main" id="{F011335A-D898-4F13-B89D-92F6B144257D}"/>
              </a:ext>
            </a:extLst>
          </p:cNvPr>
          <p:cNvSpPr txBox="1">
            <a:spLocks/>
          </p:cNvSpPr>
          <p:nvPr/>
        </p:nvSpPr>
        <p:spPr>
          <a:xfrm>
            <a:off x="-144236" y="3082540"/>
            <a:ext cx="2188564" cy="140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 algn="ctr">
              <a:buFont typeface="Quattrocento Sans"/>
              <a:buNone/>
            </a:pPr>
            <a:r>
              <a:rPr lang="en-US" dirty="0"/>
              <a:t>Test runner:</a:t>
            </a:r>
          </a:p>
          <a:p>
            <a:pPr marL="76200" indent="0" algn="ctr">
              <a:buFont typeface="Quattrocento Sans"/>
              <a:buNone/>
            </a:pPr>
            <a:r>
              <a:rPr lang="en-US" dirty="0" err="1"/>
              <a:t>Zotac</a:t>
            </a:r>
            <a:r>
              <a:rPr lang="en-US" dirty="0"/>
              <a:t> </a:t>
            </a:r>
            <a:r>
              <a:rPr lang="en-US" dirty="0" err="1"/>
              <a:t>ZBox</a:t>
            </a:r>
            <a:r>
              <a:rPr lang="en-US" dirty="0"/>
              <a:t> MI</a:t>
            </a:r>
            <a:br>
              <a:rPr lang="en-US" dirty="0"/>
            </a:br>
            <a:r>
              <a:rPr lang="en-US" dirty="0"/>
              <a:t>(Windows)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380B886-ADD8-4F00-AF08-B42D8B085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59" y="1591417"/>
            <a:ext cx="2007927" cy="171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28515A7-19AB-4D4C-9454-E97E017A0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5"/>
          <a:stretch/>
        </p:blipFill>
        <p:spPr bwMode="auto">
          <a:xfrm>
            <a:off x="3775597" y="1327362"/>
            <a:ext cx="2289646" cy="156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25;p17">
            <a:extLst>
              <a:ext uri="{FF2B5EF4-FFF2-40B4-BE49-F238E27FC236}">
                <a16:creationId xmlns:a16="http://schemas.microsoft.com/office/drawing/2014/main" id="{D7E722B5-872B-4513-8CE6-38547BFCE78D}"/>
              </a:ext>
            </a:extLst>
          </p:cNvPr>
          <p:cNvSpPr txBox="1">
            <a:spLocks/>
          </p:cNvSpPr>
          <p:nvPr/>
        </p:nvSpPr>
        <p:spPr>
          <a:xfrm>
            <a:off x="5716366" y="1171491"/>
            <a:ext cx="2188564" cy="140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 algn="ctr">
              <a:buFont typeface="Quattrocento Sans"/>
              <a:buNone/>
            </a:pPr>
            <a:r>
              <a:rPr lang="en-US" dirty="0"/>
              <a:t>Test server 1:</a:t>
            </a:r>
          </a:p>
          <a:p>
            <a:pPr marL="76200" indent="0" algn="ctr">
              <a:buFont typeface="Quattrocento Sans"/>
              <a:buNone/>
            </a:pPr>
            <a:r>
              <a:rPr lang="en-US" dirty="0" err="1"/>
              <a:t>Zotac</a:t>
            </a:r>
            <a:r>
              <a:rPr lang="en-US" dirty="0"/>
              <a:t> </a:t>
            </a:r>
            <a:r>
              <a:rPr lang="en-US" dirty="0" err="1"/>
              <a:t>ZBox</a:t>
            </a:r>
            <a:r>
              <a:rPr lang="en-US" dirty="0"/>
              <a:t> E</a:t>
            </a:r>
            <a:br>
              <a:rPr lang="en-US" dirty="0"/>
            </a:br>
            <a:r>
              <a:rPr lang="en-US" dirty="0"/>
              <a:t>(Windows)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46D9BCFB-8ABA-4665-B65D-11F5560F7C78}"/>
              </a:ext>
            </a:extLst>
          </p:cNvPr>
          <p:cNvCxnSpPr>
            <a:cxnSpLocks/>
          </p:cNvCxnSpPr>
          <p:nvPr/>
        </p:nvCxnSpPr>
        <p:spPr>
          <a:xfrm flipV="1">
            <a:off x="2097163" y="2345961"/>
            <a:ext cx="1694099" cy="378806"/>
          </a:xfrm>
          <a:prstGeom prst="line">
            <a:avLst/>
          </a:prstGeom>
          <a:ln w="38100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Picture 4" descr="Картинки по запросу mac mini">
            <a:extLst>
              <a:ext uri="{FF2B5EF4-FFF2-40B4-BE49-F238E27FC236}">
                <a16:creationId xmlns:a16="http://schemas.microsoft.com/office/drawing/2014/main" id="{61FDC3D0-7535-45A8-A313-F24E86430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 t="12554" r="13105" b="6098"/>
          <a:stretch/>
        </p:blipFill>
        <p:spPr bwMode="auto">
          <a:xfrm>
            <a:off x="2900125" y="2923593"/>
            <a:ext cx="1941889" cy="15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125;p17">
            <a:extLst>
              <a:ext uri="{FF2B5EF4-FFF2-40B4-BE49-F238E27FC236}">
                <a16:creationId xmlns:a16="http://schemas.microsoft.com/office/drawing/2014/main" id="{5E3483D9-C64A-4069-BA5B-CB1E37AD5A57}"/>
              </a:ext>
            </a:extLst>
          </p:cNvPr>
          <p:cNvSpPr txBox="1">
            <a:spLocks/>
          </p:cNvSpPr>
          <p:nvPr/>
        </p:nvSpPr>
        <p:spPr>
          <a:xfrm>
            <a:off x="1805843" y="4152181"/>
            <a:ext cx="2188564" cy="991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 algn="ctr">
              <a:buFont typeface="Quattrocento Sans"/>
              <a:buNone/>
            </a:pPr>
            <a:r>
              <a:rPr lang="en-US" dirty="0"/>
              <a:t>Test server 2:</a:t>
            </a:r>
          </a:p>
          <a:p>
            <a:pPr marL="76200" indent="0" algn="ctr">
              <a:buFont typeface="Quattrocento Sans"/>
              <a:buNone/>
            </a:pPr>
            <a:r>
              <a:rPr lang="en-US" dirty="0"/>
              <a:t>Mac Mini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ECB5F0E-447D-411F-AD30-CFB4D86F9AE2}"/>
              </a:ext>
            </a:extLst>
          </p:cNvPr>
          <p:cNvCxnSpPr>
            <a:cxnSpLocks/>
          </p:cNvCxnSpPr>
          <p:nvPr/>
        </p:nvCxnSpPr>
        <p:spPr>
          <a:xfrm>
            <a:off x="1938910" y="2893085"/>
            <a:ext cx="1116547" cy="435074"/>
          </a:xfrm>
          <a:prstGeom prst="line">
            <a:avLst/>
          </a:prstGeom>
          <a:ln w="38100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F8E947A-F8C7-47BC-B3AD-30AE423C1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739" y="3897419"/>
            <a:ext cx="1103089" cy="1103089"/>
          </a:xfrm>
          <a:prstGeom prst="rect">
            <a:avLst/>
          </a:prstGeom>
        </p:spPr>
      </p:pic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6A97D9BF-AD3F-499C-8790-F9FDB0B65BF2}"/>
              </a:ext>
            </a:extLst>
          </p:cNvPr>
          <p:cNvCxnSpPr>
            <a:cxnSpLocks/>
          </p:cNvCxnSpPr>
          <p:nvPr/>
        </p:nvCxnSpPr>
        <p:spPr>
          <a:xfrm>
            <a:off x="4662758" y="4044398"/>
            <a:ext cx="837587" cy="432183"/>
          </a:xfrm>
          <a:prstGeom prst="line">
            <a:avLst/>
          </a:prstGeom>
          <a:ln w="38100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Google Shape;125;p17">
            <a:extLst>
              <a:ext uri="{FF2B5EF4-FFF2-40B4-BE49-F238E27FC236}">
                <a16:creationId xmlns:a16="http://schemas.microsoft.com/office/drawing/2014/main" id="{B11CF00D-1167-4165-BBC0-600F34741771}"/>
              </a:ext>
            </a:extLst>
          </p:cNvPr>
          <p:cNvSpPr txBox="1">
            <a:spLocks/>
          </p:cNvSpPr>
          <p:nvPr/>
        </p:nvSpPr>
        <p:spPr>
          <a:xfrm>
            <a:off x="6095402" y="4013889"/>
            <a:ext cx="1561131" cy="874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 algn="ctr">
              <a:buFont typeface="Quattrocento Sans"/>
              <a:buNone/>
            </a:pPr>
            <a:r>
              <a:rPr lang="en-US" dirty="0"/>
              <a:t>3 iOS devices</a:t>
            </a:r>
          </a:p>
        </p:txBody>
      </p:sp>
    </p:spTree>
    <p:extLst>
      <p:ext uri="{BB962C8B-B14F-4D97-AF65-F5344CB8AC3E}">
        <p14:creationId xmlns:p14="http://schemas.microsoft.com/office/powerpoint/2010/main" val="38349912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Complete hardware setup</a:t>
            </a:r>
            <a:endParaRPr sz="2400" dirty="0">
              <a:highlight>
                <a:srgbClr val="FFCD00"/>
              </a:highlight>
            </a:endParaRP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pic>
        <p:nvPicPr>
          <p:cNvPr id="24" name="Picture 39">
            <a:extLst>
              <a:ext uri="{FF2B5EF4-FFF2-40B4-BE49-F238E27FC236}">
                <a16:creationId xmlns:a16="http://schemas.microsoft.com/office/drawing/2014/main" id="{19B29FDF-D2D8-4C11-98DD-022CCAD745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r="56937" b="9546"/>
          <a:stretch/>
        </p:blipFill>
        <p:spPr>
          <a:xfrm>
            <a:off x="604547" y="1863836"/>
            <a:ext cx="2153012" cy="2766091"/>
          </a:xfrm>
          <a:prstGeom prst="rect">
            <a:avLst/>
          </a:prstGeom>
        </p:spPr>
      </p:pic>
      <p:pic>
        <p:nvPicPr>
          <p:cNvPr id="26" name="Picture 96">
            <a:extLst>
              <a:ext uri="{FF2B5EF4-FFF2-40B4-BE49-F238E27FC236}">
                <a16:creationId xmlns:a16="http://schemas.microsoft.com/office/drawing/2014/main" id="{07D088C4-AC95-4179-A81F-1621CAECAD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8" t="16466" b="9546"/>
          <a:stretch/>
        </p:blipFill>
        <p:spPr>
          <a:xfrm>
            <a:off x="5532223" y="1736882"/>
            <a:ext cx="2907651" cy="3209769"/>
          </a:xfrm>
          <a:prstGeom prst="rect">
            <a:avLst/>
          </a:prstGeom>
        </p:spPr>
      </p:pic>
      <p:sp>
        <p:nvSpPr>
          <p:cNvPr id="30" name="Google Shape;125;p17">
            <a:extLst>
              <a:ext uri="{FF2B5EF4-FFF2-40B4-BE49-F238E27FC236}">
                <a16:creationId xmlns:a16="http://schemas.microsoft.com/office/drawing/2014/main" id="{A8935D76-4143-4DC8-AD42-FF1F8D2328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02115" y="1736882"/>
            <a:ext cx="2830108" cy="2766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Servers</a:t>
            </a:r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lang="en-US" dirty="0"/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lang="en-US" dirty="0"/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lang="en-US" dirty="0"/>
          </a:p>
          <a:p>
            <a:pPr marL="76200" lvl="0" indent="0" algn="r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Mobile</a:t>
            </a:r>
            <a:br>
              <a:rPr lang="en-US" dirty="0"/>
            </a:br>
            <a:r>
              <a:rPr lang="en-US" dirty="0"/>
              <a:t>devices</a:t>
            </a:r>
          </a:p>
        </p:txBody>
      </p:sp>
    </p:spTree>
    <p:extLst>
      <p:ext uri="{BB962C8B-B14F-4D97-AF65-F5344CB8AC3E}">
        <p14:creationId xmlns:p14="http://schemas.microsoft.com/office/powerpoint/2010/main" val="800096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4341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Tips, tricks, and notes</a:t>
            </a:r>
            <a:endParaRPr dirty="0"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1"/>
          </p:nvPr>
        </p:nvSpPr>
        <p:spPr>
          <a:xfrm>
            <a:off x="2022300" y="2815922"/>
            <a:ext cx="5591400" cy="2025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Farming isn’t easy!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There are numerous pitfalls…</a:t>
            </a:r>
            <a:endParaRPr sz="2400" dirty="0"/>
          </a:p>
        </p:txBody>
      </p:sp>
      <p:sp>
        <p:nvSpPr>
          <p:cNvPr id="112" name="Google Shape;112;p15"/>
          <p:cNvSpPr txBox="1"/>
          <p:nvPr/>
        </p:nvSpPr>
        <p:spPr>
          <a:xfrm>
            <a:off x="1133975" y="2291150"/>
            <a:ext cx="5439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grpSp>
        <p:nvGrpSpPr>
          <p:cNvPr id="6" name="Google Shape;735;p39">
            <a:extLst>
              <a:ext uri="{FF2B5EF4-FFF2-40B4-BE49-F238E27FC236}">
                <a16:creationId xmlns:a16="http://schemas.microsoft.com/office/drawing/2014/main" id="{ACD9DECA-E323-445F-9F1F-96D40225DE22}"/>
              </a:ext>
            </a:extLst>
          </p:cNvPr>
          <p:cNvGrpSpPr/>
          <p:nvPr/>
        </p:nvGrpSpPr>
        <p:grpSpPr>
          <a:xfrm>
            <a:off x="1211958" y="2398764"/>
            <a:ext cx="387933" cy="345971"/>
            <a:chOff x="3927500" y="301425"/>
            <a:chExt cx="461550" cy="411625"/>
          </a:xfrm>
        </p:grpSpPr>
        <p:sp>
          <p:nvSpPr>
            <p:cNvPr id="7" name="Google Shape;736;p39">
              <a:extLst>
                <a:ext uri="{FF2B5EF4-FFF2-40B4-BE49-F238E27FC236}">
                  <a16:creationId xmlns:a16="http://schemas.microsoft.com/office/drawing/2014/main" id="{50E04039-AFEF-4416-B2F7-CFB81125431A}"/>
                </a:ext>
              </a:extLst>
            </p:cNvPr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37;p39">
              <a:extLst>
                <a:ext uri="{FF2B5EF4-FFF2-40B4-BE49-F238E27FC236}">
                  <a16:creationId xmlns:a16="http://schemas.microsoft.com/office/drawing/2014/main" id="{B9B22B0E-AC73-4518-942D-D9C607304704}"/>
                </a:ext>
              </a:extLst>
            </p:cNvPr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38;p39">
              <a:extLst>
                <a:ext uri="{FF2B5EF4-FFF2-40B4-BE49-F238E27FC236}">
                  <a16:creationId xmlns:a16="http://schemas.microsoft.com/office/drawing/2014/main" id="{C10761E3-4AA1-4DFD-981E-B2A8B6F98EFC}"/>
                </a:ext>
              </a:extLst>
            </p:cNvPr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39;p39">
              <a:extLst>
                <a:ext uri="{FF2B5EF4-FFF2-40B4-BE49-F238E27FC236}">
                  <a16:creationId xmlns:a16="http://schemas.microsoft.com/office/drawing/2014/main" id="{7CAE19CF-E9F6-4D56-80F3-002C95BB0046}"/>
                </a:ext>
              </a:extLst>
            </p:cNvPr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40;p39">
              <a:extLst>
                <a:ext uri="{FF2B5EF4-FFF2-40B4-BE49-F238E27FC236}">
                  <a16:creationId xmlns:a16="http://schemas.microsoft.com/office/drawing/2014/main" id="{DF0C42C8-AD40-4A34-B7B6-5F1313354E05}"/>
                </a:ext>
              </a:extLst>
            </p:cNvPr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41;p39">
              <a:extLst>
                <a:ext uri="{FF2B5EF4-FFF2-40B4-BE49-F238E27FC236}">
                  <a16:creationId xmlns:a16="http://schemas.microsoft.com/office/drawing/2014/main" id="{AA34278F-8AF2-4947-A95A-BEBBCAAE5A3E}"/>
                </a:ext>
              </a:extLst>
            </p:cNvPr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42;p39">
              <a:extLst>
                <a:ext uri="{FF2B5EF4-FFF2-40B4-BE49-F238E27FC236}">
                  <a16:creationId xmlns:a16="http://schemas.microsoft.com/office/drawing/2014/main" id="{305AE073-CF35-4B87-9176-D9F84F9DE471}"/>
                </a:ext>
              </a:extLst>
            </p:cNvPr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3;p39">
              <a:extLst>
                <a:ext uri="{FF2B5EF4-FFF2-40B4-BE49-F238E27FC236}">
                  <a16:creationId xmlns:a16="http://schemas.microsoft.com/office/drawing/2014/main" id="{0CE2EA54-F791-4A3D-9179-438110ED939C}"/>
                </a:ext>
              </a:extLst>
            </p:cNvPr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4;p39">
              <a:extLst>
                <a:ext uri="{FF2B5EF4-FFF2-40B4-BE49-F238E27FC236}">
                  <a16:creationId xmlns:a16="http://schemas.microsoft.com/office/drawing/2014/main" id="{40B2745E-9E3C-4922-92B7-4F238F44F2FE}"/>
                </a:ext>
              </a:extLst>
            </p:cNvPr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5;p39">
              <a:extLst>
                <a:ext uri="{FF2B5EF4-FFF2-40B4-BE49-F238E27FC236}">
                  <a16:creationId xmlns:a16="http://schemas.microsoft.com/office/drawing/2014/main" id="{0D08B8E3-E90D-4D9D-9409-CC41C3F8CB7F}"/>
                </a:ext>
              </a:extLst>
            </p:cNvPr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6;p39">
              <a:extLst>
                <a:ext uri="{FF2B5EF4-FFF2-40B4-BE49-F238E27FC236}">
                  <a16:creationId xmlns:a16="http://schemas.microsoft.com/office/drawing/2014/main" id="{F9D69D4D-D241-4B72-A7AB-AF6D35ACA33E}"/>
                </a:ext>
              </a:extLst>
            </p:cNvPr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7;p39">
              <a:extLst>
                <a:ext uri="{FF2B5EF4-FFF2-40B4-BE49-F238E27FC236}">
                  <a16:creationId xmlns:a16="http://schemas.microsoft.com/office/drawing/2014/main" id="{580DC84D-2DA6-46BC-A9F8-ECC11790A535}"/>
                </a:ext>
              </a:extLst>
            </p:cNvPr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48;p39">
              <a:extLst>
                <a:ext uri="{FF2B5EF4-FFF2-40B4-BE49-F238E27FC236}">
                  <a16:creationId xmlns:a16="http://schemas.microsoft.com/office/drawing/2014/main" id="{F9D32983-9C4F-4A5D-9F08-C07A06440651}"/>
                </a:ext>
              </a:extLst>
            </p:cNvPr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49;p39">
              <a:extLst>
                <a:ext uri="{FF2B5EF4-FFF2-40B4-BE49-F238E27FC236}">
                  <a16:creationId xmlns:a16="http://schemas.microsoft.com/office/drawing/2014/main" id="{54C8E77D-FB6E-421C-A6C9-B2D61AD2EC8A}"/>
                </a:ext>
              </a:extLst>
            </p:cNvPr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0;p39">
              <a:extLst>
                <a:ext uri="{FF2B5EF4-FFF2-40B4-BE49-F238E27FC236}">
                  <a16:creationId xmlns:a16="http://schemas.microsoft.com/office/drawing/2014/main" id="{063FAB1F-AC1A-40B8-806A-BF1C7B5C7B1A}"/>
                </a:ext>
              </a:extLst>
            </p:cNvPr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1;p39">
              <a:extLst>
                <a:ext uri="{FF2B5EF4-FFF2-40B4-BE49-F238E27FC236}">
                  <a16:creationId xmlns:a16="http://schemas.microsoft.com/office/drawing/2014/main" id="{3B900AB0-85FD-42F7-B51F-CA2706FCAB97}"/>
                </a:ext>
              </a:extLst>
            </p:cNvPr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2;p39">
              <a:extLst>
                <a:ext uri="{FF2B5EF4-FFF2-40B4-BE49-F238E27FC236}">
                  <a16:creationId xmlns:a16="http://schemas.microsoft.com/office/drawing/2014/main" id="{3572DF14-A194-4397-AB25-FCF6B5FC20CA}"/>
                </a:ext>
              </a:extLst>
            </p:cNvPr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3;p39">
              <a:extLst>
                <a:ext uri="{FF2B5EF4-FFF2-40B4-BE49-F238E27FC236}">
                  <a16:creationId xmlns:a16="http://schemas.microsoft.com/office/drawing/2014/main" id="{BBDF7625-5E55-4264-91C6-74793398A40F}"/>
                </a:ext>
              </a:extLst>
            </p:cNvPr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4;p39">
              <a:extLst>
                <a:ext uri="{FF2B5EF4-FFF2-40B4-BE49-F238E27FC236}">
                  <a16:creationId xmlns:a16="http://schemas.microsoft.com/office/drawing/2014/main" id="{C2F39348-4583-4F94-8B9A-4D03EBC796CE}"/>
                </a:ext>
              </a:extLst>
            </p:cNvPr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5;p39">
              <a:extLst>
                <a:ext uri="{FF2B5EF4-FFF2-40B4-BE49-F238E27FC236}">
                  <a16:creationId xmlns:a16="http://schemas.microsoft.com/office/drawing/2014/main" id="{FF7EA9C2-F6C1-4978-A2B6-D9B7E86FA7B5}"/>
                </a:ext>
              </a:extLst>
            </p:cNvPr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6;p39">
              <a:extLst>
                <a:ext uri="{FF2B5EF4-FFF2-40B4-BE49-F238E27FC236}">
                  <a16:creationId xmlns:a16="http://schemas.microsoft.com/office/drawing/2014/main" id="{337BD9AC-66E0-4053-A0D6-F689ADAFF33B}"/>
                </a:ext>
              </a:extLst>
            </p:cNvPr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57;p39">
              <a:extLst>
                <a:ext uri="{FF2B5EF4-FFF2-40B4-BE49-F238E27FC236}">
                  <a16:creationId xmlns:a16="http://schemas.microsoft.com/office/drawing/2014/main" id="{8923936E-1FA4-4349-B19D-258BC2B2AB9F}"/>
                </a:ext>
              </a:extLst>
            </p:cNvPr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58;p39">
              <a:extLst>
                <a:ext uri="{FF2B5EF4-FFF2-40B4-BE49-F238E27FC236}">
                  <a16:creationId xmlns:a16="http://schemas.microsoft.com/office/drawing/2014/main" id="{CBAEE658-0BBC-4E50-824A-9320E9090F6D}"/>
                </a:ext>
              </a:extLst>
            </p:cNvPr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59;p39">
              <a:extLst>
                <a:ext uri="{FF2B5EF4-FFF2-40B4-BE49-F238E27FC236}">
                  <a16:creationId xmlns:a16="http://schemas.microsoft.com/office/drawing/2014/main" id="{312220B7-69B5-4BB9-8341-F00CEA3D0700}"/>
                </a:ext>
              </a:extLst>
            </p:cNvPr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0;p39">
              <a:extLst>
                <a:ext uri="{FF2B5EF4-FFF2-40B4-BE49-F238E27FC236}">
                  <a16:creationId xmlns:a16="http://schemas.microsoft.com/office/drawing/2014/main" id="{E3ADF0DF-DDDD-43C5-96EC-C18841EC2A3C}"/>
                </a:ext>
              </a:extLst>
            </p:cNvPr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1;p39">
              <a:extLst>
                <a:ext uri="{FF2B5EF4-FFF2-40B4-BE49-F238E27FC236}">
                  <a16:creationId xmlns:a16="http://schemas.microsoft.com/office/drawing/2014/main" id="{A104EE3E-8303-40FE-AF6D-8AFCA1D746E4}"/>
                </a:ext>
              </a:extLst>
            </p:cNvPr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2;p39">
              <a:extLst>
                <a:ext uri="{FF2B5EF4-FFF2-40B4-BE49-F238E27FC236}">
                  <a16:creationId xmlns:a16="http://schemas.microsoft.com/office/drawing/2014/main" id="{22E1FC94-A0E7-4CC5-B91C-7A3F4C6A6784}"/>
                </a:ext>
              </a:extLst>
            </p:cNvPr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30784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1381250" y="937125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My friend’s idea</a:t>
            </a:r>
            <a:endParaRPr sz="2400" dirty="0"/>
          </a:p>
        </p:txBody>
      </p:sp>
      <p:grpSp>
        <p:nvGrpSpPr>
          <p:cNvPr id="321" name="Google Shape;321;p29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322" name="Google Shape;322;p29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29"/>
          <p:cNvSpPr/>
          <p:nvPr/>
        </p:nvSpPr>
        <p:spPr>
          <a:xfrm>
            <a:off x="111909" y="2085676"/>
            <a:ext cx="1685100" cy="1685100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ora"/>
                <a:ea typeface="Lora"/>
                <a:cs typeface="Lora"/>
                <a:sym typeface="Lora"/>
              </a:rPr>
              <a:t>Your AI</a:t>
            </a:r>
            <a:endParaRPr sz="2000" b="1" dirty="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329" name="Google Shape;329;p29"/>
          <p:cNvCxnSpPr>
            <a:cxnSpLocks/>
          </p:cNvCxnSpPr>
          <p:nvPr/>
        </p:nvCxnSpPr>
        <p:spPr>
          <a:xfrm>
            <a:off x="1796917" y="2928226"/>
            <a:ext cx="682862" cy="0"/>
          </a:xfrm>
          <a:prstGeom prst="straightConnector1">
            <a:avLst/>
          </a:prstGeom>
          <a:noFill/>
          <a:ln w="76200" cap="flat" cmpd="sng">
            <a:solidFill>
              <a:srgbClr val="FFCD00"/>
            </a:solidFill>
            <a:prstDash val="solid"/>
            <a:round/>
            <a:headEnd type="none" w="sm" len="sm"/>
            <a:tailEnd type="triangle" w="sm" len="sm"/>
          </a:ln>
        </p:spPr>
      </p:cxnSp>
      <p:sp>
        <p:nvSpPr>
          <p:cNvPr id="331" name="Google Shape;331;p29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5" name="Google Shape;326;p29">
            <a:extLst>
              <a:ext uri="{FF2B5EF4-FFF2-40B4-BE49-F238E27FC236}">
                <a16:creationId xmlns:a16="http://schemas.microsoft.com/office/drawing/2014/main" id="{0C1FB4AB-52D1-447E-BC47-1EB9606BF260}"/>
              </a:ext>
            </a:extLst>
          </p:cNvPr>
          <p:cNvSpPr/>
          <p:nvPr/>
        </p:nvSpPr>
        <p:spPr>
          <a:xfrm>
            <a:off x="2527824" y="2085676"/>
            <a:ext cx="1685100" cy="1685100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ora"/>
                <a:ea typeface="Lora"/>
                <a:cs typeface="Lora"/>
                <a:sym typeface="Lora"/>
              </a:rPr>
              <a:t>Our people</a:t>
            </a:r>
            <a:endParaRPr sz="2000" b="1" dirty="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16" name="Google Shape;329;p29">
            <a:extLst>
              <a:ext uri="{FF2B5EF4-FFF2-40B4-BE49-F238E27FC236}">
                <a16:creationId xmlns:a16="http://schemas.microsoft.com/office/drawing/2014/main" id="{EC243381-0D95-4DAD-84A2-24D8C35BE250}"/>
              </a:ext>
            </a:extLst>
          </p:cNvPr>
          <p:cNvCxnSpPr>
            <a:cxnSpLocks/>
          </p:cNvCxnSpPr>
          <p:nvPr/>
        </p:nvCxnSpPr>
        <p:spPr>
          <a:xfrm>
            <a:off x="4212832" y="2928226"/>
            <a:ext cx="682862" cy="0"/>
          </a:xfrm>
          <a:prstGeom prst="straightConnector1">
            <a:avLst/>
          </a:prstGeom>
          <a:noFill/>
          <a:ln w="76200" cap="flat" cmpd="sng">
            <a:solidFill>
              <a:srgbClr val="FFCD00"/>
            </a:solidFill>
            <a:prstDash val="solid"/>
            <a:round/>
            <a:headEnd type="none" w="sm" len="sm"/>
            <a:tailEnd type="triangle" w="sm" len="sm"/>
          </a:ln>
        </p:spPr>
      </p:cxnSp>
      <p:sp>
        <p:nvSpPr>
          <p:cNvPr id="17" name="Google Shape;326;p29">
            <a:extLst>
              <a:ext uri="{FF2B5EF4-FFF2-40B4-BE49-F238E27FC236}">
                <a16:creationId xmlns:a16="http://schemas.microsoft.com/office/drawing/2014/main" id="{E33528D7-8EAB-47E6-B0C8-05A19321151E}"/>
              </a:ext>
            </a:extLst>
          </p:cNvPr>
          <p:cNvSpPr/>
          <p:nvPr/>
        </p:nvSpPr>
        <p:spPr>
          <a:xfrm>
            <a:off x="4958729" y="2085676"/>
            <a:ext cx="1685100" cy="1685100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ora"/>
                <a:ea typeface="Lora"/>
                <a:cs typeface="Lora"/>
                <a:sym typeface="Lora"/>
              </a:rPr>
              <a:t>Great game</a:t>
            </a:r>
            <a:endParaRPr sz="2000" b="1" dirty="0"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18" name="Google Shape;329;p29">
            <a:extLst>
              <a:ext uri="{FF2B5EF4-FFF2-40B4-BE49-F238E27FC236}">
                <a16:creationId xmlns:a16="http://schemas.microsoft.com/office/drawing/2014/main" id="{2C1045D1-DBCE-408F-8A24-A33F12E34E64}"/>
              </a:ext>
            </a:extLst>
          </p:cNvPr>
          <p:cNvCxnSpPr>
            <a:cxnSpLocks/>
          </p:cNvCxnSpPr>
          <p:nvPr/>
        </p:nvCxnSpPr>
        <p:spPr>
          <a:xfrm>
            <a:off x="6643737" y="2928226"/>
            <a:ext cx="682862" cy="0"/>
          </a:xfrm>
          <a:prstGeom prst="straightConnector1">
            <a:avLst/>
          </a:prstGeom>
          <a:noFill/>
          <a:ln w="76200" cap="flat" cmpd="sng">
            <a:solidFill>
              <a:srgbClr val="FFCD00"/>
            </a:solidFill>
            <a:prstDash val="solid"/>
            <a:round/>
            <a:headEnd type="none" w="sm" len="sm"/>
            <a:tailEnd type="triangle" w="sm" len="sm"/>
          </a:ln>
        </p:spPr>
      </p:cxnSp>
      <p:sp>
        <p:nvSpPr>
          <p:cNvPr id="19" name="Google Shape;326;p29">
            <a:extLst>
              <a:ext uri="{FF2B5EF4-FFF2-40B4-BE49-F238E27FC236}">
                <a16:creationId xmlns:a16="http://schemas.microsoft.com/office/drawing/2014/main" id="{575F9C85-ED97-4B35-AF3E-5405C0581424}"/>
              </a:ext>
            </a:extLst>
          </p:cNvPr>
          <p:cNvSpPr/>
          <p:nvPr/>
        </p:nvSpPr>
        <p:spPr>
          <a:xfrm>
            <a:off x="7350123" y="2085676"/>
            <a:ext cx="1685100" cy="1685100"/>
          </a:xfrm>
          <a:prstGeom prst="ellipse">
            <a:avLst/>
          </a:prstGeom>
          <a:noFill/>
          <a:ln w="114300" cap="flat" cmpd="sng">
            <a:solidFill>
              <a:srgbClr val="FFC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ora"/>
                <a:ea typeface="Lora"/>
                <a:cs typeface="Lora"/>
                <a:sym typeface="Lora"/>
              </a:rPr>
              <a:t>Get rich</a:t>
            </a:r>
            <a:endParaRPr sz="2000" b="1" dirty="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21" name="Google Shape;534;p39">
            <a:extLst>
              <a:ext uri="{FF2B5EF4-FFF2-40B4-BE49-F238E27FC236}">
                <a16:creationId xmlns:a16="http://schemas.microsoft.com/office/drawing/2014/main" id="{0FCEFE7F-3288-4055-B4A0-5E28861AA0B4}"/>
              </a:ext>
            </a:extLst>
          </p:cNvPr>
          <p:cNvGrpSpPr/>
          <p:nvPr/>
        </p:nvGrpSpPr>
        <p:grpSpPr>
          <a:xfrm>
            <a:off x="7974619" y="3205639"/>
            <a:ext cx="395098" cy="242589"/>
            <a:chOff x="4595425" y="1707325"/>
            <a:chExt cx="470075" cy="288625"/>
          </a:xfrm>
        </p:grpSpPr>
        <p:sp>
          <p:nvSpPr>
            <p:cNvPr id="22" name="Google Shape;535;p39">
              <a:extLst>
                <a:ext uri="{FF2B5EF4-FFF2-40B4-BE49-F238E27FC236}">
                  <a16:creationId xmlns:a16="http://schemas.microsoft.com/office/drawing/2014/main" id="{65007F2E-1799-4FAE-AABA-EC4A3D6BFC18}"/>
                </a:ext>
              </a:extLst>
            </p:cNvPr>
            <p:cNvSpPr/>
            <p:nvPr/>
          </p:nvSpPr>
          <p:spPr>
            <a:xfrm>
              <a:off x="4809750" y="17073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9"/>
                  </a:moveTo>
                  <a:lnTo>
                    <a:pt x="0" y="829"/>
                  </a:lnTo>
                  <a:lnTo>
                    <a:pt x="25" y="658"/>
                  </a:lnTo>
                  <a:lnTo>
                    <a:pt x="73" y="512"/>
                  </a:lnTo>
                  <a:lnTo>
                    <a:pt x="146" y="366"/>
                  </a:lnTo>
                  <a:lnTo>
                    <a:pt x="244" y="244"/>
                  </a:lnTo>
                  <a:lnTo>
                    <a:pt x="366" y="147"/>
                  </a:lnTo>
                  <a:lnTo>
                    <a:pt x="512" y="74"/>
                  </a:lnTo>
                  <a:lnTo>
                    <a:pt x="658" y="25"/>
                  </a:lnTo>
                  <a:lnTo>
                    <a:pt x="828" y="1"/>
                  </a:lnTo>
                  <a:lnTo>
                    <a:pt x="828" y="1"/>
                  </a:lnTo>
                  <a:lnTo>
                    <a:pt x="999" y="25"/>
                  </a:lnTo>
                  <a:lnTo>
                    <a:pt x="1145" y="74"/>
                  </a:lnTo>
                  <a:lnTo>
                    <a:pt x="1291" y="147"/>
                  </a:lnTo>
                  <a:lnTo>
                    <a:pt x="1413" y="244"/>
                  </a:lnTo>
                  <a:lnTo>
                    <a:pt x="1510" y="366"/>
                  </a:lnTo>
                  <a:lnTo>
                    <a:pt x="1583" y="512"/>
                  </a:lnTo>
                  <a:lnTo>
                    <a:pt x="1632" y="658"/>
                  </a:lnTo>
                  <a:lnTo>
                    <a:pt x="1656" y="829"/>
                  </a:lnTo>
                  <a:lnTo>
                    <a:pt x="1656" y="829"/>
                  </a:lnTo>
                  <a:lnTo>
                    <a:pt x="1632" y="999"/>
                  </a:lnTo>
                  <a:lnTo>
                    <a:pt x="1583" y="1170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5"/>
                  </a:lnTo>
                  <a:lnTo>
                    <a:pt x="1145" y="1608"/>
                  </a:lnTo>
                  <a:lnTo>
                    <a:pt x="999" y="1657"/>
                  </a:lnTo>
                  <a:lnTo>
                    <a:pt x="828" y="1657"/>
                  </a:lnTo>
                  <a:lnTo>
                    <a:pt x="828" y="1657"/>
                  </a:lnTo>
                  <a:lnTo>
                    <a:pt x="658" y="1657"/>
                  </a:lnTo>
                  <a:lnTo>
                    <a:pt x="512" y="1608"/>
                  </a:lnTo>
                  <a:lnTo>
                    <a:pt x="366" y="1535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70"/>
                  </a:lnTo>
                  <a:lnTo>
                    <a:pt x="25" y="999"/>
                  </a:lnTo>
                  <a:lnTo>
                    <a:pt x="0" y="829"/>
                  </a:lnTo>
                  <a:lnTo>
                    <a:pt x="0" y="82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36;p39">
              <a:extLst>
                <a:ext uri="{FF2B5EF4-FFF2-40B4-BE49-F238E27FC236}">
                  <a16:creationId xmlns:a16="http://schemas.microsoft.com/office/drawing/2014/main" id="{8BE782E1-2B01-4351-88C2-D473100CB502}"/>
                </a:ext>
              </a:extLst>
            </p:cNvPr>
            <p:cNvSpPr/>
            <p:nvPr/>
          </p:nvSpPr>
          <p:spPr>
            <a:xfrm>
              <a:off x="5024075" y="17615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6" y="828"/>
                  </a:lnTo>
                  <a:lnTo>
                    <a:pt x="1656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37;p39">
              <a:extLst>
                <a:ext uri="{FF2B5EF4-FFF2-40B4-BE49-F238E27FC236}">
                  <a16:creationId xmlns:a16="http://schemas.microsoft.com/office/drawing/2014/main" id="{62452FF1-1125-4DB9-A9E6-07305CB0AEC2}"/>
                </a:ext>
              </a:extLst>
            </p:cNvPr>
            <p:cNvSpPr/>
            <p:nvPr/>
          </p:nvSpPr>
          <p:spPr>
            <a:xfrm>
              <a:off x="4628900" y="1760300"/>
              <a:ext cx="403100" cy="177825"/>
            </a:xfrm>
            <a:custGeom>
              <a:avLst/>
              <a:gdLst/>
              <a:ahLst/>
              <a:cxnLst/>
              <a:rect l="l" t="t" r="r" b="b"/>
              <a:pathLst>
                <a:path w="16124" h="7113" fill="none" extrusionOk="0">
                  <a:moveTo>
                    <a:pt x="14663" y="7112"/>
                  </a:moveTo>
                  <a:lnTo>
                    <a:pt x="16124" y="2095"/>
                  </a:lnTo>
                  <a:lnTo>
                    <a:pt x="16124" y="2095"/>
                  </a:lnTo>
                  <a:lnTo>
                    <a:pt x="16002" y="2046"/>
                  </a:lnTo>
                  <a:lnTo>
                    <a:pt x="15880" y="1973"/>
                  </a:lnTo>
                  <a:lnTo>
                    <a:pt x="15759" y="1876"/>
                  </a:lnTo>
                  <a:lnTo>
                    <a:pt x="15661" y="1778"/>
                  </a:lnTo>
                  <a:lnTo>
                    <a:pt x="11131" y="3434"/>
                  </a:lnTo>
                  <a:lnTo>
                    <a:pt x="8403" y="0"/>
                  </a:lnTo>
                  <a:lnTo>
                    <a:pt x="8403" y="0"/>
                  </a:lnTo>
                  <a:lnTo>
                    <a:pt x="8233" y="25"/>
                  </a:lnTo>
                  <a:lnTo>
                    <a:pt x="8062" y="25"/>
                  </a:lnTo>
                  <a:lnTo>
                    <a:pt x="8062" y="25"/>
                  </a:lnTo>
                  <a:lnTo>
                    <a:pt x="7892" y="25"/>
                  </a:lnTo>
                  <a:lnTo>
                    <a:pt x="7721" y="0"/>
                  </a:lnTo>
                  <a:lnTo>
                    <a:pt x="4994" y="3434"/>
                  </a:lnTo>
                  <a:lnTo>
                    <a:pt x="464" y="1778"/>
                  </a:lnTo>
                  <a:lnTo>
                    <a:pt x="464" y="1778"/>
                  </a:lnTo>
                  <a:lnTo>
                    <a:pt x="366" y="1876"/>
                  </a:lnTo>
                  <a:lnTo>
                    <a:pt x="244" y="1973"/>
                  </a:lnTo>
                  <a:lnTo>
                    <a:pt x="123" y="2046"/>
                  </a:lnTo>
                  <a:lnTo>
                    <a:pt x="1" y="2095"/>
                  </a:lnTo>
                  <a:lnTo>
                    <a:pt x="1462" y="711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38;p39">
              <a:extLst>
                <a:ext uri="{FF2B5EF4-FFF2-40B4-BE49-F238E27FC236}">
                  <a16:creationId xmlns:a16="http://schemas.microsoft.com/office/drawing/2014/main" id="{7044CF9B-3F9D-4690-85F0-CF89168876E7}"/>
                </a:ext>
              </a:extLst>
            </p:cNvPr>
            <p:cNvSpPr/>
            <p:nvPr/>
          </p:nvSpPr>
          <p:spPr>
            <a:xfrm>
              <a:off x="4595425" y="17615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7" y="828"/>
                  </a:lnTo>
                  <a:lnTo>
                    <a:pt x="1657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9;p39">
              <a:extLst>
                <a:ext uri="{FF2B5EF4-FFF2-40B4-BE49-F238E27FC236}">
                  <a16:creationId xmlns:a16="http://schemas.microsoft.com/office/drawing/2014/main" id="{C98734AC-0116-4601-9CD3-B1A27A703B6C}"/>
                </a:ext>
              </a:extLst>
            </p:cNvPr>
            <p:cNvSpPr/>
            <p:nvPr/>
          </p:nvSpPr>
          <p:spPr>
            <a:xfrm>
              <a:off x="4667275" y="1951475"/>
              <a:ext cx="326375" cy="44475"/>
            </a:xfrm>
            <a:custGeom>
              <a:avLst/>
              <a:gdLst/>
              <a:ahLst/>
              <a:cxnLst/>
              <a:rect l="l" t="t" r="r" b="b"/>
              <a:pathLst>
                <a:path w="13055" h="1779" fill="none" extrusionOk="0">
                  <a:moveTo>
                    <a:pt x="6527" y="1535"/>
                  </a:moveTo>
                  <a:lnTo>
                    <a:pt x="6527" y="1535"/>
                  </a:lnTo>
                  <a:lnTo>
                    <a:pt x="8232" y="1535"/>
                  </a:lnTo>
                  <a:lnTo>
                    <a:pt x="9815" y="1584"/>
                  </a:lnTo>
                  <a:lnTo>
                    <a:pt x="11252" y="1657"/>
                  </a:lnTo>
                  <a:lnTo>
                    <a:pt x="12543" y="1779"/>
                  </a:lnTo>
                  <a:lnTo>
                    <a:pt x="13054" y="1"/>
                  </a:lnTo>
                  <a:lnTo>
                    <a:pt x="0" y="1"/>
                  </a:lnTo>
                  <a:lnTo>
                    <a:pt x="512" y="1779"/>
                  </a:lnTo>
                  <a:lnTo>
                    <a:pt x="512" y="1779"/>
                  </a:lnTo>
                  <a:lnTo>
                    <a:pt x="1803" y="1681"/>
                  </a:lnTo>
                  <a:lnTo>
                    <a:pt x="3239" y="1584"/>
                  </a:lnTo>
                  <a:lnTo>
                    <a:pt x="4823" y="1535"/>
                  </a:lnTo>
                  <a:lnTo>
                    <a:pt x="6527" y="1535"/>
                  </a:lnTo>
                  <a:lnTo>
                    <a:pt x="6527" y="153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540;p39">
            <a:extLst>
              <a:ext uri="{FF2B5EF4-FFF2-40B4-BE49-F238E27FC236}">
                <a16:creationId xmlns:a16="http://schemas.microsoft.com/office/drawing/2014/main" id="{B3C42889-B6ED-4604-81A9-E0E3FC88B54F}"/>
              </a:ext>
            </a:extLst>
          </p:cNvPr>
          <p:cNvGrpSpPr/>
          <p:nvPr/>
        </p:nvGrpSpPr>
        <p:grpSpPr>
          <a:xfrm>
            <a:off x="7993562" y="2344574"/>
            <a:ext cx="357234" cy="361310"/>
            <a:chOff x="5290150" y="1636700"/>
            <a:chExt cx="425025" cy="429875"/>
          </a:xfrm>
        </p:grpSpPr>
        <p:sp>
          <p:nvSpPr>
            <p:cNvPr id="28" name="Google Shape;541;p39">
              <a:extLst>
                <a:ext uri="{FF2B5EF4-FFF2-40B4-BE49-F238E27FC236}">
                  <a16:creationId xmlns:a16="http://schemas.microsoft.com/office/drawing/2014/main" id="{90E43528-283C-4018-A4E3-A25C6E05E395}"/>
                </a:ext>
              </a:extLst>
            </p:cNvPr>
            <p:cNvSpPr/>
            <p:nvPr/>
          </p:nvSpPr>
          <p:spPr>
            <a:xfrm>
              <a:off x="5396700" y="1939925"/>
              <a:ext cx="211900" cy="126650"/>
            </a:xfrm>
            <a:custGeom>
              <a:avLst/>
              <a:gdLst/>
              <a:ahLst/>
              <a:cxnLst/>
              <a:rect l="l" t="t" r="r" b="b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42;p39">
              <a:extLst>
                <a:ext uri="{FF2B5EF4-FFF2-40B4-BE49-F238E27FC236}">
                  <a16:creationId xmlns:a16="http://schemas.microsoft.com/office/drawing/2014/main" id="{72235F6B-64B7-4668-874F-72DDB692D3A9}"/>
                </a:ext>
              </a:extLst>
            </p:cNvPr>
            <p:cNvSpPr/>
            <p:nvPr/>
          </p:nvSpPr>
          <p:spPr>
            <a:xfrm>
              <a:off x="5290150" y="1636700"/>
              <a:ext cx="425025" cy="294100"/>
            </a:xfrm>
            <a:custGeom>
              <a:avLst/>
              <a:gdLst/>
              <a:ahLst/>
              <a:cxnLst/>
              <a:rect l="l" t="t" r="r" b="b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581;p39">
            <a:extLst>
              <a:ext uri="{FF2B5EF4-FFF2-40B4-BE49-F238E27FC236}">
                <a16:creationId xmlns:a16="http://schemas.microsoft.com/office/drawing/2014/main" id="{B23A3B49-E9D8-4C7E-98C0-ACBA0FA389D5}"/>
              </a:ext>
            </a:extLst>
          </p:cNvPr>
          <p:cNvGrpSpPr/>
          <p:nvPr/>
        </p:nvGrpSpPr>
        <p:grpSpPr>
          <a:xfrm>
            <a:off x="2855652" y="2350449"/>
            <a:ext cx="170937" cy="426827"/>
            <a:chOff x="3384375" y="2267500"/>
            <a:chExt cx="203375" cy="507825"/>
          </a:xfrm>
        </p:grpSpPr>
        <p:sp>
          <p:nvSpPr>
            <p:cNvPr id="36" name="Google Shape;582;p39">
              <a:extLst>
                <a:ext uri="{FF2B5EF4-FFF2-40B4-BE49-F238E27FC236}">
                  <a16:creationId xmlns:a16="http://schemas.microsoft.com/office/drawing/2014/main" id="{1D798AEA-DA96-46F2-B5D9-0CE2BE8B2238}"/>
                </a:ext>
              </a:extLst>
            </p:cNvPr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83;p39">
              <a:extLst>
                <a:ext uri="{FF2B5EF4-FFF2-40B4-BE49-F238E27FC236}">
                  <a16:creationId xmlns:a16="http://schemas.microsoft.com/office/drawing/2014/main" id="{7F0E6B64-C476-4FC7-A63E-E7D321A9DEE5}"/>
                </a:ext>
              </a:extLst>
            </p:cNvPr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584;p39">
            <a:extLst>
              <a:ext uri="{FF2B5EF4-FFF2-40B4-BE49-F238E27FC236}">
                <a16:creationId xmlns:a16="http://schemas.microsoft.com/office/drawing/2014/main" id="{88B6A3CA-13F2-41B0-ACD9-236837A38CB3}"/>
              </a:ext>
            </a:extLst>
          </p:cNvPr>
          <p:cNvGrpSpPr/>
          <p:nvPr/>
        </p:nvGrpSpPr>
        <p:grpSpPr>
          <a:xfrm>
            <a:off x="3331177" y="2259328"/>
            <a:ext cx="140237" cy="318339"/>
            <a:chOff x="4747025" y="2332025"/>
            <a:chExt cx="166850" cy="378750"/>
          </a:xfrm>
        </p:grpSpPr>
        <p:sp>
          <p:nvSpPr>
            <p:cNvPr id="39" name="Google Shape;585;p39">
              <a:extLst>
                <a:ext uri="{FF2B5EF4-FFF2-40B4-BE49-F238E27FC236}">
                  <a16:creationId xmlns:a16="http://schemas.microsoft.com/office/drawing/2014/main" id="{6163CDBF-FCF0-4EAF-8AD5-E2C56CBD5586}"/>
                </a:ext>
              </a:extLst>
            </p:cNvPr>
            <p:cNvSpPr/>
            <p:nvPr/>
          </p:nvSpPr>
          <p:spPr>
            <a:xfrm>
              <a:off x="4747025" y="2427025"/>
              <a:ext cx="166850" cy="283750"/>
            </a:xfrm>
            <a:custGeom>
              <a:avLst/>
              <a:gdLst/>
              <a:ahLst/>
              <a:cxnLst/>
              <a:rect l="l" t="t" r="r" b="b"/>
              <a:pathLst>
                <a:path w="6674" h="11350" fill="none" extrusionOk="0">
                  <a:moveTo>
                    <a:pt x="4019" y="0"/>
                  </a:moveTo>
                  <a:lnTo>
                    <a:pt x="4019" y="0"/>
                  </a:lnTo>
                  <a:lnTo>
                    <a:pt x="3873" y="73"/>
                  </a:lnTo>
                  <a:lnTo>
                    <a:pt x="3703" y="122"/>
                  </a:lnTo>
                  <a:lnTo>
                    <a:pt x="3508" y="171"/>
                  </a:lnTo>
                  <a:lnTo>
                    <a:pt x="3337" y="171"/>
                  </a:lnTo>
                  <a:lnTo>
                    <a:pt x="3337" y="171"/>
                  </a:lnTo>
                  <a:lnTo>
                    <a:pt x="3167" y="171"/>
                  </a:lnTo>
                  <a:lnTo>
                    <a:pt x="2996" y="146"/>
                  </a:lnTo>
                  <a:lnTo>
                    <a:pt x="2826" y="73"/>
                  </a:lnTo>
                  <a:lnTo>
                    <a:pt x="2655" y="24"/>
                  </a:lnTo>
                  <a:lnTo>
                    <a:pt x="2655" y="24"/>
                  </a:lnTo>
                  <a:lnTo>
                    <a:pt x="2412" y="24"/>
                  </a:lnTo>
                  <a:lnTo>
                    <a:pt x="2168" y="97"/>
                  </a:lnTo>
                  <a:lnTo>
                    <a:pt x="1949" y="171"/>
                  </a:lnTo>
                  <a:lnTo>
                    <a:pt x="1706" y="317"/>
                  </a:lnTo>
                  <a:lnTo>
                    <a:pt x="1486" y="487"/>
                  </a:lnTo>
                  <a:lnTo>
                    <a:pt x="1243" y="682"/>
                  </a:lnTo>
                  <a:lnTo>
                    <a:pt x="1048" y="926"/>
                  </a:lnTo>
                  <a:lnTo>
                    <a:pt x="853" y="1193"/>
                  </a:lnTo>
                  <a:lnTo>
                    <a:pt x="658" y="1510"/>
                  </a:lnTo>
                  <a:lnTo>
                    <a:pt x="512" y="1851"/>
                  </a:lnTo>
                  <a:lnTo>
                    <a:pt x="366" y="2216"/>
                  </a:lnTo>
                  <a:lnTo>
                    <a:pt x="244" y="2630"/>
                  </a:lnTo>
                  <a:lnTo>
                    <a:pt x="123" y="3093"/>
                  </a:lnTo>
                  <a:lnTo>
                    <a:pt x="49" y="3580"/>
                  </a:lnTo>
                  <a:lnTo>
                    <a:pt x="1" y="4092"/>
                  </a:lnTo>
                  <a:lnTo>
                    <a:pt x="1" y="4652"/>
                  </a:lnTo>
                  <a:lnTo>
                    <a:pt x="1" y="4652"/>
                  </a:lnTo>
                  <a:lnTo>
                    <a:pt x="1" y="4774"/>
                  </a:lnTo>
                  <a:lnTo>
                    <a:pt x="25" y="4895"/>
                  </a:lnTo>
                  <a:lnTo>
                    <a:pt x="74" y="4993"/>
                  </a:lnTo>
                  <a:lnTo>
                    <a:pt x="147" y="5090"/>
                  </a:lnTo>
                  <a:lnTo>
                    <a:pt x="220" y="5163"/>
                  </a:lnTo>
                  <a:lnTo>
                    <a:pt x="317" y="5236"/>
                  </a:lnTo>
                  <a:lnTo>
                    <a:pt x="415" y="5261"/>
                  </a:lnTo>
                  <a:lnTo>
                    <a:pt x="537" y="5285"/>
                  </a:lnTo>
                  <a:lnTo>
                    <a:pt x="537" y="5285"/>
                  </a:lnTo>
                  <a:lnTo>
                    <a:pt x="658" y="5261"/>
                  </a:lnTo>
                  <a:lnTo>
                    <a:pt x="756" y="5236"/>
                  </a:lnTo>
                  <a:lnTo>
                    <a:pt x="853" y="5163"/>
                  </a:lnTo>
                  <a:lnTo>
                    <a:pt x="926" y="5090"/>
                  </a:lnTo>
                  <a:lnTo>
                    <a:pt x="999" y="4993"/>
                  </a:lnTo>
                  <a:lnTo>
                    <a:pt x="1024" y="4895"/>
                  </a:lnTo>
                  <a:lnTo>
                    <a:pt x="1048" y="4774"/>
                  </a:lnTo>
                  <a:lnTo>
                    <a:pt x="1072" y="4652"/>
                  </a:lnTo>
                  <a:lnTo>
                    <a:pt x="1072" y="4652"/>
                  </a:lnTo>
                  <a:lnTo>
                    <a:pt x="1097" y="4189"/>
                  </a:lnTo>
                  <a:lnTo>
                    <a:pt x="1145" y="3726"/>
                  </a:lnTo>
                  <a:lnTo>
                    <a:pt x="1218" y="3312"/>
                  </a:lnTo>
                  <a:lnTo>
                    <a:pt x="1316" y="2923"/>
                  </a:lnTo>
                  <a:lnTo>
                    <a:pt x="1438" y="2582"/>
                  </a:lnTo>
                  <a:lnTo>
                    <a:pt x="1535" y="2338"/>
                  </a:lnTo>
                  <a:lnTo>
                    <a:pt x="1633" y="2168"/>
                  </a:lnTo>
                  <a:lnTo>
                    <a:pt x="1681" y="2143"/>
                  </a:lnTo>
                  <a:lnTo>
                    <a:pt x="1706" y="2143"/>
                  </a:lnTo>
                  <a:lnTo>
                    <a:pt x="1706" y="2143"/>
                  </a:lnTo>
                  <a:lnTo>
                    <a:pt x="1730" y="2241"/>
                  </a:lnTo>
                  <a:lnTo>
                    <a:pt x="1730" y="2509"/>
                  </a:lnTo>
                  <a:lnTo>
                    <a:pt x="1681" y="3483"/>
                  </a:lnTo>
                  <a:lnTo>
                    <a:pt x="1608" y="4822"/>
                  </a:lnTo>
                  <a:lnTo>
                    <a:pt x="1486" y="6357"/>
                  </a:lnTo>
                  <a:lnTo>
                    <a:pt x="1243" y="9231"/>
                  </a:lnTo>
                  <a:lnTo>
                    <a:pt x="1145" y="10521"/>
                  </a:lnTo>
                  <a:lnTo>
                    <a:pt x="1145" y="10521"/>
                  </a:lnTo>
                  <a:lnTo>
                    <a:pt x="1145" y="10668"/>
                  </a:lnTo>
                  <a:lnTo>
                    <a:pt x="1145" y="10814"/>
                  </a:lnTo>
                  <a:lnTo>
                    <a:pt x="1194" y="10935"/>
                  </a:lnTo>
                  <a:lnTo>
                    <a:pt x="1267" y="11057"/>
                  </a:lnTo>
                  <a:lnTo>
                    <a:pt x="1340" y="11155"/>
                  </a:lnTo>
                  <a:lnTo>
                    <a:pt x="1462" y="11252"/>
                  </a:lnTo>
                  <a:lnTo>
                    <a:pt x="1584" y="11325"/>
                  </a:lnTo>
                  <a:lnTo>
                    <a:pt x="1706" y="11349"/>
                  </a:lnTo>
                  <a:lnTo>
                    <a:pt x="1706" y="11349"/>
                  </a:lnTo>
                  <a:lnTo>
                    <a:pt x="1827" y="11349"/>
                  </a:lnTo>
                  <a:lnTo>
                    <a:pt x="1827" y="11349"/>
                  </a:lnTo>
                  <a:lnTo>
                    <a:pt x="1949" y="11349"/>
                  </a:lnTo>
                  <a:lnTo>
                    <a:pt x="2071" y="11325"/>
                  </a:lnTo>
                  <a:lnTo>
                    <a:pt x="2168" y="11252"/>
                  </a:lnTo>
                  <a:lnTo>
                    <a:pt x="2266" y="11179"/>
                  </a:lnTo>
                  <a:lnTo>
                    <a:pt x="2339" y="11106"/>
                  </a:lnTo>
                  <a:lnTo>
                    <a:pt x="2412" y="11008"/>
                  </a:lnTo>
                  <a:lnTo>
                    <a:pt x="2461" y="10887"/>
                  </a:lnTo>
                  <a:lnTo>
                    <a:pt x="2509" y="10765"/>
                  </a:lnTo>
                  <a:lnTo>
                    <a:pt x="3045" y="7014"/>
                  </a:lnTo>
                  <a:lnTo>
                    <a:pt x="3045" y="7014"/>
                  </a:lnTo>
                  <a:lnTo>
                    <a:pt x="3045" y="6966"/>
                  </a:lnTo>
                  <a:lnTo>
                    <a:pt x="3094" y="6868"/>
                  </a:lnTo>
                  <a:lnTo>
                    <a:pt x="3143" y="6819"/>
                  </a:lnTo>
                  <a:lnTo>
                    <a:pt x="3191" y="6771"/>
                  </a:lnTo>
                  <a:lnTo>
                    <a:pt x="3264" y="6746"/>
                  </a:lnTo>
                  <a:lnTo>
                    <a:pt x="3337" y="6722"/>
                  </a:lnTo>
                  <a:lnTo>
                    <a:pt x="3337" y="6722"/>
                  </a:lnTo>
                  <a:lnTo>
                    <a:pt x="3410" y="6746"/>
                  </a:lnTo>
                  <a:lnTo>
                    <a:pt x="3484" y="6771"/>
                  </a:lnTo>
                  <a:lnTo>
                    <a:pt x="3532" y="6819"/>
                  </a:lnTo>
                  <a:lnTo>
                    <a:pt x="3581" y="6868"/>
                  </a:lnTo>
                  <a:lnTo>
                    <a:pt x="3630" y="6966"/>
                  </a:lnTo>
                  <a:lnTo>
                    <a:pt x="3630" y="7014"/>
                  </a:lnTo>
                  <a:lnTo>
                    <a:pt x="4165" y="10765"/>
                  </a:lnTo>
                  <a:lnTo>
                    <a:pt x="4165" y="10765"/>
                  </a:lnTo>
                  <a:lnTo>
                    <a:pt x="4214" y="10887"/>
                  </a:lnTo>
                  <a:lnTo>
                    <a:pt x="4263" y="11008"/>
                  </a:lnTo>
                  <a:lnTo>
                    <a:pt x="4336" y="11106"/>
                  </a:lnTo>
                  <a:lnTo>
                    <a:pt x="4409" y="11179"/>
                  </a:lnTo>
                  <a:lnTo>
                    <a:pt x="4506" y="11252"/>
                  </a:lnTo>
                  <a:lnTo>
                    <a:pt x="4604" y="11325"/>
                  </a:lnTo>
                  <a:lnTo>
                    <a:pt x="4726" y="11349"/>
                  </a:lnTo>
                  <a:lnTo>
                    <a:pt x="4847" y="11349"/>
                  </a:lnTo>
                  <a:lnTo>
                    <a:pt x="4847" y="11349"/>
                  </a:lnTo>
                  <a:lnTo>
                    <a:pt x="4969" y="11349"/>
                  </a:lnTo>
                  <a:lnTo>
                    <a:pt x="4969" y="11349"/>
                  </a:lnTo>
                  <a:lnTo>
                    <a:pt x="5091" y="11325"/>
                  </a:lnTo>
                  <a:lnTo>
                    <a:pt x="5213" y="11252"/>
                  </a:lnTo>
                  <a:lnTo>
                    <a:pt x="5334" y="11155"/>
                  </a:lnTo>
                  <a:lnTo>
                    <a:pt x="5408" y="11057"/>
                  </a:lnTo>
                  <a:lnTo>
                    <a:pt x="5481" y="10935"/>
                  </a:lnTo>
                  <a:lnTo>
                    <a:pt x="5529" y="10814"/>
                  </a:lnTo>
                  <a:lnTo>
                    <a:pt x="5529" y="10668"/>
                  </a:lnTo>
                  <a:lnTo>
                    <a:pt x="5529" y="10521"/>
                  </a:lnTo>
                  <a:lnTo>
                    <a:pt x="5529" y="10521"/>
                  </a:lnTo>
                  <a:lnTo>
                    <a:pt x="5188" y="6381"/>
                  </a:lnTo>
                  <a:lnTo>
                    <a:pt x="4994" y="3507"/>
                  </a:lnTo>
                  <a:lnTo>
                    <a:pt x="4945" y="2533"/>
                  </a:lnTo>
                  <a:lnTo>
                    <a:pt x="4945" y="2241"/>
                  </a:lnTo>
                  <a:lnTo>
                    <a:pt x="4969" y="2143"/>
                  </a:lnTo>
                  <a:lnTo>
                    <a:pt x="4969" y="2143"/>
                  </a:lnTo>
                  <a:lnTo>
                    <a:pt x="4994" y="2143"/>
                  </a:lnTo>
                  <a:lnTo>
                    <a:pt x="5042" y="2168"/>
                  </a:lnTo>
                  <a:lnTo>
                    <a:pt x="5140" y="2314"/>
                  </a:lnTo>
                  <a:lnTo>
                    <a:pt x="5237" y="2557"/>
                  </a:lnTo>
                  <a:lnTo>
                    <a:pt x="5334" y="2898"/>
                  </a:lnTo>
                  <a:lnTo>
                    <a:pt x="5432" y="3288"/>
                  </a:lnTo>
                  <a:lnTo>
                    <a:pt x="5529" y="3726"/>
                  </a:lnTo>
                  <a:lnTo>
                    <a:pt x="5578" y="4189"/>
                  </a:lnTo>
                  <a:lnTo>
                    <a:pt x="5602" y="4652"/>
                  </a:lnTo>
                  <a:lnTo>
                    <a:pt x="5602" y="4652"/>
                  </a:lnTo>
                  <a:lnTo>
                    <a:pt x="5627" y="4774"/>
                  </a:lnTo>
                  <a:lnTo>
                    <a:pt x="5651" y="4895"/>
                  </a:lnTo>
                  <a:lnTo>
                    <a:pt x="5675" y="4993"/>
                  </a:lnTo>
                  <a:lnTo>
                    <a:pt x="5749" y="5090"/>
                  </a:lnTo>
                  <a:lnTo>
                    <a:pt x="5822" y="5163"/>
                  </a:lnTo>
                  <a:lnTo>
                    <a:pt x="5919" y="5236"/>
                  </a:lnTo>
                  <a:lnTo>
                    <a:pt x="6016" y="5261"/>
                  </a:lnTo>
                  <a:lnTo>
                    <a:pt x="6138" y="5285"/>
                  </a:lnTo>
                  <a:lnTo>
                    <a:pt x="6138" y="5285"/>
                  </a:lnTo>
                  <a:lnTo>
                    <a:pt x="6260" y="5261"/>
                  </a:lnTo>
                  <a:lnTo>
                    <a:pt x="6357" y="5236"/>
                  </a:lnTo>
                  <a:lnTo>
                    <a:pt x="6455" y="5163"/>
                  </a:lnTo>
                  <a:lnTo>
                    <a:pt x="6528" y="5090"/>
                  </a:lnTo>
                  <a:lnTo>
                    <a:pt x="6601" y="4993"/>
                  </a:lnTo>
                  <a:lnTo>
                    <a:pt x="6650" y="4895"/>
                  </a:lnTo>
                  <a:lnTo>
                    <a:pt x="6674" y="4774"/>
                  </a:lnTo>
                  <a:lnTo>
                    <a:pt x="6674" y="4652"/>
                  </a:lnTo>
                  <a:lnTo>
                    <a:pt x="6674" y="4652"/>
                  </a:lnTo>
                  <a:lnTo>
                    <a:pt x="6674" y="4092"/>
                  </a:lnTo>
                  <a:lnTo>
                    <a:pt x="6625" y="3556"/>
                  </a:lnTo>
                  <a:lnTo>
                    <a:pt x="6552" y="3069"/>
                  </a:lnTo>
                  <a:lnTo>
                    <a:pt x="6455" y="2630"/>
                  </a:lnTo>
                  <a:lnTo>
                    <a:pt x="6357" y="2216"/>
                  </a:lnTo>
                  <a:lnTo>
                    <a:pt x="6211" y="1827"/>
                  </a:lnTo>
                  <a:lnTo>
                    <a:pt x="6065" y="1486"/>
                  </a:lnTo>
                  <a:lnTo>
                    <a:pt x="5895" y="1169"/>
                  </a:lnTo>
                  <a:lnTo>
                    <a:pt x="5700" y="901"/>
                  </a:lnTo>
                  <a:lnTo>
                    <a:pt x="5505" y="658"/>
                  </a:lnTo>
                  <a:lnTo>
                    <a:pt x="5286" y="463"/>
                  </a:lnTo>
                  <a:lnTo>
                    <a:pt x="5042" y="292"/>
                  </a:lnTo>
                  <a:lnTo>
                    <a:pt x="4799" y="171"/>
                  </a:lnTo>
                  <a:lnTo>
                    <a:pt x="4555" y="73"/>
                  </a:lnTo>
                  <a:lnTo>
                    <a:pt x="4287" y="24"/>
                  </a:lnTo>
                  <a:lnTo>
                    <a:pt x="4019" y="0"/>
                  </a:lnTo>
                  <a:lnTo>
                    <a:pt x="4019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586;p39">
              <a:extLst>
                <a:ext uri="{FF2B5EF4-FFF2-40B4-BE49-F238E27FC236}">
                  <a16:creationId xmlns:a16="http://schemas.microsoft.com/office/drawing/2014/main" id="{A44F9DC5-3786-4935-95F1-71BB845092EA}"/>
                </a:ext>
              </a:extLst>
            </p:cNvPr>
            <p:cNvSpPr/>
            <p:nvPr/>
          </p:nvSpPr>
          <p:spPr>
            <a:xfrm>
              <a:off x="4792100" y="2332025"/>
              <a:ext cx="76725" cy="84050"/>
            </a:xfrm>
            <a:custGeom>
              <a:avLst/>
              <a:gdLst/>
              <a:ahLst/>
              <a:cxnLst/>
              <a:rect l="l" t="t" r="r" b="b"/>
              <a:pathLst>
                <a:path w="3069" h="3362" fill="none" extrusionOk="0">
                  <a:moveTo>
                    <a:pt x="0" y="1511"/>
                  </a:moveTo>
                  <a:lnTo>
                    <a:pt x="0" y="1511"/>
                  </a:lnTo>
                  <a:lnTo>
                    <a:pt x="24" y="1340"/>
                  </a:lnTo>
                  <a:lnTo>
                    <a:pt x="49" y="1170"/>
                  </a:lnTo>
                  <a:lnTo>
                    <a:pt x="73" y="1024"/>
                  </a:lnTo>
                  <a:lnTo>
                    <a:pt x="122" y="877"/>
                  </a:lnTo>
                  <a:lnTo>
                    <a:pt x="195" y="756"/>
                  </a:lnTo>
                  <a:lnTo>
                    <a:pt x="268" y="634"/>
                  </a:lnTo>
                  <a:lnTo>
                    <a:pt x="365" y="512"/>
                  </a:lnTo>
                  <a:lnTo>
                    <a:pt x="463" y="415"/>
                  </a:lnTo>
                  <a:lnTo>
                    <a:pt x="682" y="220"/>
                  </a:lnTo>
                  <a:lnTo>
                    <a:pt x="950" y="98"/>
                  </a:lnTo>
                  <a:lnTo>
                    <a:pt x="1218" y="25"/>
                  </a:lnTo>
                  <a:lnTo>
                    <a:pt x="1534" y="1"/>
                  </a:lnTo>
                  <a:lnTo>
                    <a:pt x="1534" y="1"/>
                  </a:lnTo>
                  <a:lnTo>
                    <a:pt x="1851" y="25"/>
                  </a:lnTo>
                  <a:lnTo>
                    <a:pt x="2119" y="98"/>
                  </a:lnTo>
                  <a:lnTo>
                    <a:pt x="2387" y="220"/>
                  </a:lnTo>
                  <a:lnTo>
                    <a:pt x="2606" y="415"/>
                  </a:lnTo>
                  <a:lnTo>
                    <a:pt x="2703" y="512"/>
                  </a:lnTo>
                  <a:lnTo>
                    <a:pt x="2801" y="634"/>
                  </a:lnTo>
                  <a:lnTo>
                    <a:pt x="2874" y="756"/>
                  </a:lnTo>
                  <a:lnTo>
                    <a:pt x="2947" y="877"/>
                  </a:lnTo>
                  <a:lnTo>
                    <a:pt x="2996" y="1024"/>
                  </a:lnTo>
                  <a:lnTo>
                    <a:pt x="3020" y="1170"/>
                  </a:lnTo>
                  <a:lnTo>
                    <a:pt x="3044" y="1340"/>
                  </a:lnTo>
                  <a:lnTo>
                    <a:pt x="3069" y="1511"/>
                  </a:lnTo>
                  <a:lnTo>
                    <a:pt x="3069" y="1511"/>
                  </a:lnTo>
                  <a:lnTo>
                    <a:pt x="3044" y="1681"/>
                  </a:lnTo>
                  <a:lnTo>
                    <a:pt x="3020" y="1852"/>
                  </a:lnTo>
                  <a:lnTo>
                    <a:pt x="2947" y="2193"/>
                  </a:lnTo>
                  <a:lnTo>
                    <a:pt x="2801" y="2509"/>
                  </a:lnTo>
                  <a:lnTo>
                    <a:pt x="2606" y="2777"/>
                  </a:lnTo>
                  <a:lnTo>
                    <a:pt x="2509" y="2899"/>
                  </a:lnTo>
                  <a:lnTo>
                    <a:pt x="2387" y="3021"/>
                  </a:lnTo>
                  <a:lnTo>
                    <a:pt x="2265" y="3118"/>
                  </a:lnTo>
                  <a:lnTo>
                    <a:pt x="2119" y="3191"/>
                  </a:lnTo>
                  <a:lnTo>
                    <a:pt x="1997" y="3264"/>
                  </a:lnTo>
                  <a:lnTo>
                    <a:pt x="1851" y="3313"/>
                  </a:lnTo>
                  <a:lnTo>
                    <a:pt x="1681" y="3337"/>
                  </a:lnTo>
                  <a:lnTo>
                    <a:pt x="1534" y="3362"/>
                  </a:lnTo>
                  <a:lnTo>
                    <a:pt x="1534" y="3362"/>
                  </a:lnTo>
                  <a:lnTo>
                    <a:pt x="1388" y="3337"/>
                  </a:lnTo>
                  <a:lnTo>
                    <a:pt x="1218" y="3313"/>
                  </a:lnTo>
                  <a:lnTo>
                    <a:pt x="1072" y="3264"/>
                  </a:lnTo>
                  <a:lnTo>
                    <a:pt x="950" y="3191"/>
                  </a:lnTo>
                  <a:lnTo>
                    <a:pt x="804" y="3118"/>
                  </a:lnTo>
                  <a:lnTo>
                    <a:pt x="682" y="3021"/>
                  </a:lnTo>
                  <a:lnTo>
                    <a:pt x="560" y="2899"/>
                  </a:lnTo>
                  <a:lnTo>
                    <a:pt x="463" y="2777"/>
                  </a:lnTo>
                  <a:lnTo>
                    <a:pt x="268" y="2509"/>
                  </a:lnTo>
                  <a:lnTo>
                    <a:pt x="122" y="2193"/>
                  </a:lnTo>
                  <a:lnTo>
                    <a:pt x="49" y="1852"/>
                  </a:lnTo>
                  <a:lnTo>
                    <a:pt x="24" y="1681"/>
                  </a:lnTo>
                  <a:lnTo>
                    <a:pt x="0" y="1511"/>
                  </a:lnTo>
                  <a:lnTo>
                    <a:pt x="0" y="151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587;p39">
            <a:extLst>
              <a:ext uri="{FF2B5EF4-FFF2-40B4-BE49-F238E27FC236}">
                <a16:creationId xmlns:a16="http://schemas.microsoft.com/office/drawing/2014/main" id="{E46F3C56-AB4D-47EA-B71B-0E13418D4832}"/>
              </a:ext>
            </a:extLst>
          </p:cNvPr>
          <p:cNvGrpSpPr/>
          <p:nvPr/>
        </p:nvGrpSpPr>
        <p:grpSpPr>
          <a:xfrm>
            <a:off x="3697950" y="2310545"/>
            <a:ext cx="145343" cy="422729"/>
            <a:chOff x="4071800" y="2269925"/>
            <a:chExt cx="172925" cy="502950"/>
          </a:xfrm>
        </p:grpSpPr>
        <p:sp>
          <p:nvSpPr>
            <p:cNvPr id="42" name="Google Shape;588;p39">
              <a:extLst>
                <a:ext uri="{FF2B5EF4-FFF2-40B4-BE49-F238E27FC236}">
                  <a16:creationId xmlns:a16="http://schemas.microsoft.com/office/drawing/2014/main" id="{82A97A15-7939-4CB5-96B2-BFFAAFAD091E}"/>
                </a:ext>
              </a:extLst>
            </p:cNvPr>
            <p:cNvSpPr/>
            <p:nvPr/>
          </p:nvSpPr>
          <p:spPr>
            <a:xfrm>
              <a:off x="4118075" y="2269925"/>
              <a:ext cx="80375" cy="91350"/>
            </a:xfrm>
            <a:custGeom>
              <a:avLst/>
              <a:gdLst/>
              <a:ahLst/>
              <a:cxnLst/>
              <a:rect l="l" t="t" r="r" b="b"/>
              <a:pathLst>
                <a:path w="3215" h="3654" fill="none" extrusionOk="0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9;p39">
              <a:extLst>
                <a:ext uri="{FF2B5EF4-FFF2-40B4-BE49-F238E27FC236}">
                  <a16:creationId xmlns:a16="http://schemas.microsoft.com/office/drawing/2014/main" id="{D021A904-D80C-4054-BE1D-85B7CB87BC6E}"/>
                </a:ext>
              </a:extLst>
            </p:cNvPr>
            <p:cNvSpPr/>
            <p:nvPr/>
          </p:nvSpPr>
          <p:spPr>
            <a:xfrm>
              <a:off x="4071800" y="2372825"/>
              <a:ext cx="172925" cy="400050"/>
            </a:xfrm>
            <a:custGeom>
              <a:avLst/>
              <a:gdLst/>
              <a:ahLst/>
              <a:cxnLst/>
              <a:rect l="l" t="t" r="r" b="b"/>
              <a:pathLst>
                <a:path w="6917" h="16002" fill="none" extrusionOk="0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591;p39">
            <a:extLst>
              <a:ext uri="{FF2B5EF4-FFF2-40B4-BE49-F238E27FC236}">
                <a16:creationId xmlns:a16="http://schemas.microsoft.com/office/drawing/2014/main" id="{3162C602-D6DD-4A1F-9174-3A1488B60DC5}"/>
              </a:ext>
            </a:extLst>
          </p:cNvPr>
          <p:cNvGrpSpPr/>
          <p:nvPr/>
        </p:nvGrpSpPr>
        <p:grpSpPr>
          <a:xfrm>
            <a:off x="5604254" y="2234279"/>
            <a:ext cx="345971" cy="325505"/>
            <a:chOff x="5972700" y="2330200"/>
            <a:chExt cx="411625" cy="387275"/>
          </a:xfrm>
        </p:grpSpPr>
        <p:sp>
          <p:nvSpPr>
            <p:cNvPr id="45" name="Google Shape;592;p39">
              <a:extLst>
                <a:ext uri="{FF2B5EF4-FFF2-40B4-BE49-F238E27FC236}">
                  <a16:creationId xmlns:a16="http://schemas.microsoft.com/office/drawing/2014/main" id="{14DEC762-2540-4EF3-8F11-2A2E82AEDAFC}"/>
                </a:ext>
              </a:extLst>
            </p:cNvPr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93;p39">
              <a:extLst>
                <a:ext uri="{FF2B5EF4-FFF2-40B4-BE49-F238E27FC236}">
                  <a16:creationId xmlns:a16="http://schemas.microsoft.com/office/drawing/2014/main" id="{BECF5D60-AEEF-405E-8742-9303CEEE2347}"/>
                </a:ext>
              </a:extLst>
            </p:cNvPr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653;p39">
            <a:extLst>
              <a:ext uri="{FF2B5EF4-FFF2-40B4-BE49-F238E27FC236}">
                <a16:creationId xmlns:a16="http://schemas.microsoft.com/office/drawing/2014/main" id="{48C2B176-8C0D-4983-8381-423FC54B80C5}"/>
              </a:ext>
            </a:extLst>
          </p:cNvPr>
          <p:cNvGrpSpPr/>
          <p:nvPr/>
        </p:nvGrpSpPr>
        <p:grpSpPr>
          <a:xfrm>
            <a:off x="5616526" y="3287514"/>
            <a:ext cx="369505" cy="268183"/>
            <a:chOff x="4604550" y="3714775"/>
            <a:chExt cx="439625" cy="319075"/>
          </a:xfrm>
        </p:grpSpPr>
        <p:sp>
          <p:nvSpPr>
            <p:cNvPr id="48" name="Google Shape;654;p39">
              <a:extLst>
                <a:ext uri="{FF2B5EF4-FFF2-40B4-BE49-F238E27FC236}">
                  <a16:creationId xmlns:a16="http://schemas.microsoft.com/office/drawing/2014/main" id="{05DADF92-EA62-4D5B-B41F-B94E62B506B5}"/>
                </a:ext>
              </a:extLst>
            </p:cNvPr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l" t="t" r="r" b="b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55;p39">
              <a:extLst>
                <a:ext uri="{FF2B5EF4-FFF2-40B4-BE49-F238E27FC236}">
                  <a16:creationId xmlns:a16="http://schemas.microsoft.com/office/drawing/2014/main" id="{78DB2000-A71A-4AD6-A47C-E8994AEB3365}"/>
                </a:ext>
              </a:extLst>
            </p:cNvPr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l" t="t" r="r" b="b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813;p39">
            <a:extLst>
              <a:ext uri="{FF2B5EF4-FFF2-40B4-BE49-F238E27FC236}">
                <a16:creationId xmlns:a16="http://schemas.microsoft.com/office/drawing/2014/main" id="{54B2D204-BEC1-4308-861D-07BE049A8BBE}"/>
              </a:ext>
            </a:extLst>
          </p:cNvPr>
          <p:cNvGrpSpPr/>
          <p:nvPr/>
        </p:nvGrpSpPr>
        <p:grpSpPr>
          <a:xfrm>
            <a:off x="858413" y="2305388"/>
            <a:ext cx="215966" cy="342399"/>
            <a:chOff x="6718575" y="2318625"/>
            <a:chExt cx="256950" cy="407375"/>
          </a:xfrm>
        </p:grpSpPr>
        <p:sp>
          <p:nvSpPr>
            <p:cNvPr id="51" name="Google Shape;814;p39">
              <a:extLst>
                <a:ext uri="{FF2B5EF4-FFF2-40B4-BE49-F238E27FC236}">
                  <a16:creationId xmlns:a16="http://schemas.microsoft.com/office/drawing/2014/main" id="{541FB049-640D-421F-9934-D88E6EF7162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15;p39">
              <a:extLst>
                <a:ext uri="{FF2B5EF4-FFF2-40B4-BE49-F238E27FC236}">
                  <a16:creationId xmlns:a16="http://schemas.microsoft.com/office/drawing/2014/main" id="{286FFE1B-4A48-4960-9B63-B9308DE8EC9D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16;p39">
              <a:extLst>
                <a:ext uri="{FF2B5EF4-FFF2-40B4-BE49-F238E27FC236}">
                  <a16:creationId xmlns:a16="http://schemas.microsoft.com/office/drawing/2014/main" id="{CF1B7088-7A5E-4C66-B654-0E7137523ED4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17;p39">
              <a:extLst>
                <a:ext uri="{FF2B5EF4-FFF2-40B4-BE49-F238E27FC236}">
                  <a16:creationId xmlns:a16="http://schemas.microsoft.com/office/drawing/2014/main" id="{FB078BC8-D228-415C-8775-8E183623C191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18;p39">
              <a:extLst>
                <a:ext uri="{FF2B5EF4-FFF2-40B4-BE49-F238E27FC236}">
                  <a16:creationId xmlns:a16="http://schemas.microsoft.com/office/drawing/2014/main" id="{228EE250-0553-49F4-A979-45BCBBD7C362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19;p39">
              <a:extLst>
                <a:ext uri="{FF2B5EF4-FFF2-40B4-BE49-F238E27FC236}">
                  <a16:creationId xmlns:a16="http://schemas.microsoft.com/office/drawing/2014/main" id="{C9AD4B1B-CCE3-4083-9A47-533B66FF51FE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20;p39">
              <a:extLst>
                <a:ext uri="{FF2B5EF4-FFF2-40B4-BE49-F238E27FC236}">
                  <a16:creationId xmlns:a16="http://schemas.microsoft.com/office/drawing/2014/main" id="{82C52804-4E33-47A9-B1FF-116269C5F817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21;p39">
              <a:extLst>
                <a:ext uri="{FF2B5EF4-FFF2-40B4-BE49-F238E27FC236}">
                  <a16:creationId xmlns:a16="http://schemas.microsoft.com/office/drawing/2014/main" id="{503C346E-AAEA-41B7-89E2-D12B77D0AC01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2187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/>
      <p:bldP spid="15" grpId="0" animBg="1"/>
      <p:bldP spid="17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Choosing test devices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90623" y="1616469"/>
            <a:ext cx="8493613" cy="3133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When choosing devices, we tried to focus on </a:t>
            </a:r>
            <a:br>
              <a:rPr lang="en-US" dirty="0"/>
            </a:br>
            <a:r>
              <a:rPr lang="en-US" dirty="0"/>
              <a:t>hardware diversity and get some low-level models.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Sometimes code fails on certain hardware </a:t>
            </a:r>
            <a:br>
              <a:rPr lang="en-US" dirty="0"/>
            </a:br>
            <a:r>
              <a:rPr lang="en-US" dirty="0"/>
              <a:t>(it happens, e.g., on different GPU chips)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Developers usually have reasonable hardware, so </a:t>
            </a:r>
            <a:r>
              <a:rPr lang="en-US" dirty="0" err="1"/>
              <a:t>autotests</a:t>
            </a:r>
            <a:r>
              <a:rPr lang="en-US" dirty="0"/>
              <a:t> help to make sure the game is</a:t>
            </a:r>
            <a:br>
              <a:rPr lang="en-US" dirty="0"/>
            </a:br>
            <a:r>
              <a:rPr lang="en-US" dirty="0"/>
              <a:t>still runs smoothly on low-end devices.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574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Current farm setup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98118" y="1616469"/>
            <a:ext cx="8493613" cy="35269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Android: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 err="1"/>
              <a:t>Doogee</a:t>
            </a:r>
            <a:r>
              <a:rPr lang="en-US" dirty="0"/>
              <a:t> X5 </a:t>
            </a:r>
            <a:r>
              <a:rPr lang="en-US" dirty="0" err="1"/>
              <a:t>MaxPro</a:t>
            </a:r>
            <a:r>
              <a:rPr lang="en-US" dirty="0"/>
              <a:t>: a cheap low-end phone.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US" dirty="0"/>
              <a:t>Kindle Fire 5th Gen: a tablet.</a:t>
            </a:r>
          </a:p>
          <a:p>
            <a:pPr lvl="0"/>
            <a:r>
              <a:rPr lang="en-US" dirty="0"/>
              <a:t>Xiaomi Redmi Note 3 pro: a typical mid-range device.</a:t>
            </a:r>
          </a:p>
          <a:p>
            <a:pPr marL="76200" lvl="0" indent="0">
              <a:buNone/>
            </a:pPr>
            <a:endParaRPr lang="en-US" sz="1600" dirty="0"/>
          </a:p>
          <a:p>
            <a:pPr marL="76200" lvl="0" indent="0">
              <a:buNone/>
            </a:pPr>
            <a:r>
              <a:rPr lang="en-US" dirty="0"/>
              <a:t>iOS:</a:t>
            </a:r>
          </a:p>
          <a:p>
            <a:pPr lvl="0"/>
            <a:r>
              <a:rPr lang="en-US" dirty="0"/>
              <a:t>iPad Air, iPhone 5s, iPad Mini 2:</a:t>
            </a:r>
            <a:br>
              <a:rPr lang="en-US" dirty="0"/>
            </a:br>
            <a:r>
              <a:rPr lang="en-US" dirty="0"/>
              <a:t>diverse Apple devices including low-end models.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319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Choosing a USB hub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98118" y="1616469"/>
            <a:ext cx="8493613" cy="35269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Mobile devices are connected to a server via USB hubs.</a:t>
            </a:r>
          </a:p>
          <a:p>
            <a:r>
              <a:rPr lang="en-US" dirty="0"/>
              <a:t>Devices should get power through the hubs</a:t>
            </a:r>
            <a:br>
              <a:rPr lang="en-US" dirty="0"/>
            </a:br>
            <a:r>
              <a:rPr lang="en-US" dirty="0"/>
              <a:t>(otherwise they will simply discharge).</a:t>
            </a:r>
          </a:p>
          <a:p>
            <a:r>
              <a:rPr lang="en-US" dirty="0"/>
              <a:t>Surprisingly, it is very difficult to find a hub,</a:t>
            </a:r>
            <a:br>
              <a:rPr lang="en-US" dirty="0"/>
            </a:br>
            <a:r>
              <a:rPr lang="en-US" dirty="0"/>
              <a:t>able to charge several attached devices fast enough!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02080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Choosing a USB hub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98118" y="1616469"/>
            <a:ext cx="8493613" cy="721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/>
              <a:t>Amazon description and reviews can be deceptive!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2C3948-E66D-4A1B-9059-07E429837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742" r="44846"/>
          <a:stretch/>
        </p:blipFill>
        <p:spPr>
          <a:xfrm>
            <a:off x="5605096" y="2338466"/>
            <a:ext cx="3621343" cy="18288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EE0C74-9594-48D2-89AE-44FF5251B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5733"/>
            <a:ext cx="9144000" cy="6024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250C40-B936-4A9F-8B05-DCC37ACA8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00" b="59608"/>
          <a:stretch/>
        </p:blipFill>
        <p:spPr>
          <a:xfrm>
            <a:off x="81533" y="2392577"/>
            <a:ext cx="4616985" cy="164593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3FA38B-522C-41EF-8880-DE1ACB93A5F3}"/>
              </a:ext>
            </a:extLst>
          </p:cNvPr>
          <p:cNvSpPr/>
          <p:nvPr/>
        </p:nvSpPr>
        <p:spPr>
          <a:xfrm rot="780000">
            <a:off x="5226023" y="2267355"/>
            <a:ext cx="862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!!!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Дуга 14">
            <a:extLst>
              <a:ext uri="{FF2B5EF4-FFF2-40B4-BE49-F238E27FC236}">
                <a16:creationId xmlns:a16="http://schemas.microsoft.com/office/drawing/2014/main" id="{D0E2ED4A-0ACC-4408-AB9D-867E5280C6A7}"/>
              </a:ext>
            </a:extLst>
          </p:cNvPr>
          <p:cNvSpPr/>
          <p:nvPr/>
        </p:nvSpPr>
        <p:spPr>
          <a:xfrm>
            <a:off x="2462795" y="2696487"/>
            <a:ext cx="5997678" cy="442451"/>
          </a:xfrm>
          <a:prstGeom prst="arc">
            <a:avLst>
              <a:gd name="adj1" fmla="val 10881220"/>
              <a:gd name="adj2" fmla="val 13489028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99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Choosing a USB hub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98118" y="1616469"/>
            <a:ext cx="8493613" cy="721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/>
              <a:t>Even good hubs can be incompatible with some devices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pic>
        <p:nvPicPr>
          <p:cNvPr id="16" name="Picture 4" descr="Картинки по запросу plugable hub">
            <a:extLst>
              <a:ext uri="{FF2B5EF4-FFF2-40B4-BE49-F238E27FC236}">
                <a16:creationId xmlns:a16="http://schemas.microsoft.com/office/drawing/2014/main" id="{DDDCCC51-EE98-4D3E-A835-5A860A5B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64" y="2338466"/>
            <a:ext cx="4864135" cy="280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D50CC5-DF6F-4620-A56A-DEE9B1442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7" r="2339"/>
          <a:stretch/>
        </p:blipFill>
        <p:spPr>
          <a:xfrm>
            <a:off x="109617" y="2774724"/>
            <a:ext cx="2836396" cy="193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590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Quirks of particular devices</a:t>
            </a:r>
            <a:endParaRPr sz="2400" dirty="0"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998381" y="1878739"/>
            <a:ext cx="5365897" cy="1998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>
                <a:solidFill>
                  <a:schemeClr val="tx1"/>
                </a:solidFill>
              </a:rPr>
              <a:t>On </a:t>
            </a:r>
            <a:r>
              <a:rPr lang="en-US" dirty="0">
                <a:solidFill>
                  <a:schemeClr val="tx1"/>
                </a:solidFill>
                <a:highlight>
                  <a:srgbClr val="FFCD00"/>
                </a:highlight>
              </a:rPr>
              <a:t>Nexus 7</a:t>
            </a:r>
            <a:r>
              <a:rPr lang="en-US" dirty="0"/>
              <a:t> sometimes 2-3 attempts are necessary to install the application: it is a norm to get an INSTALL_FAILED_INVALID_URI error with no reason.</a:t>
            </a:r>
            <a:endParaRPr lang="ru-RU"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pic>
        <p:nvPicPr>
          <p:cNvPr id="10" name="Picture 2" descr="Картинки по запросу nexus 7">
            <a:extLst>
              <a:ext uri="{FF2B5EF4-FFF2-40B4-BE49-F238E27FC236}">
                <a16:creationId xmlns:a16="http://schemas.microsoft.com/office/drawing/2014/main" id="{CFB7DC39-448E-4600-94DE-87AC6E84C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3" t="7742" r="21925" b="6375"/>
          <a:stretch/>
        </p:blipFill>
        <p:spPr bwMode="auto">
          <a:xfrm>
            <a:off x="201942" y="1669116"/>
            <a:ext cx="2197496" cy="338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3101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Quirks of particular devices</a:t>
            </a:r>
            <a:endParaRPr sz="2400" dirty="0"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757377" y="1878739"/>
            <a:ext cx="5606901" cy="1998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/>
              <a:t>On </a:t>
            </a:r>
            <a:r>
              <a:rPr lang="en-US" dirty="0">
                <a:solidFill>
                  <a:schemeClr val="tx1"/>
                </a:solidFill>
                <a:highlight>
                  <a:srgbClr val="FFCD00"/>
                </a:highlight>
              </a:rPr>
              <a:t>Xiaomi Redmi Note 3 Pro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after a number of install / uninstall cycles you’ll get a “no storage memory left” error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(a reboot or a special cleaning ADB command helps)</a:t>
            </a:r>
            <a:endParaRPr lang="ru-RU"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pic>
        <p:nvPicPr>
          <p:cNvPr id="11" name="Picture 2" descr="Картинки по запросу xiaomi redmi note 3 pro">
            <a:extLst>
              <a:ext uri="{FF2B5EF4-FFF2-40B4-BE49-F238E27FC236}">
                <a16:creationId xmlns:a16="http://schemas.microsoft.com/office/drawing/2014/main" id="{6DD36CD6-0DF4-4B70-AC17-6042883F9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8256"/>
          <a:stretch/>
        </p:blipFill>
        <p:spPr bwMode="auto">
          <a:xfrm>
            <a:off x="407009" y="1679830"/>
            <a:ext cx="1677009" cy="30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219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Quirks of particular devices</a:t>
            </a:r>
            <a:endParaRPr sz="2400" dirty="0"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757377" y="1878739"/>
            <a:ext cx="5606901" cy="1998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>
                <a:solidFill>
                  <a:schemeClr val="tx1"/>
                </a:solidFill>
                <a:highlight>
                  <a:srgbClr val="FFCD00"/>
                </a:highlight>
              </a:rPr>
              <a:t>Kindle Fire (5</a:t>
            </a:r>
            <a:r>
              <a:rPr lang="en-US" baseline="30000" dirty="0">
                <a:solidFill>
                  <a:schemeClr val="tx1"/>
                </a:solidFill>
                <a:highlight>
                  <a:srgbClr val="FFCD00"/>
                </a:highlight>
              </a:rPr>
              <a:t>th</a:t>
            </a:r>
            <a:r>
              <a:rPr lang="en-US" dirty="0">
                <a:solidFill>
                  <a:schemeClr val="tx1"/>
                </a:solidFill>
                <a:highlight>
                  <a:srgbClr val="FFCD00"/>
                </a:highlight>
              </a:rPr>
              <a:t> Gen) </a:t>
            </a:r>
            <a:r>
              <a:rPr lang="en-US" dirty="0"/>
              <a:t>will sometimes refuse to unlock the screen to run tests </a:t>
            </a:r>
            <a:endParaRPr lang="ru-RU" dirty="0"/>
          </a:p>
          <a:p>
            <a:pPr marL="76200" indent="0">
              <a:buNone/>
            </a:pPr>
            <a:r>
              <a:rPr lang="en-US" dirty="0"/>
              <a:t>(fixed by installing </a:t>
            </a:r>
            <a:r>
              <a:rPr lang="en-US" dirty="0" err="1"/>
              <a:t>CyanogenMod</a:t>
            </a:r>
            <a:r>
              <a:rPr lang="en-US" dirty="0"/>
              <a:t>)</a:t>
            </a:r>
            <a:endParaRPr lang="ru-RU"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pic>
        <p:nvPicPr>
          <p:cNvPr id="12" name="Picture 2" descr="Картинки по запросу kindle fire 5th generation">
            <a:extLst>
              <a:ext uri="{FF2B5EF4-FFF2-40B4-BE49-F238E27FC236}">
                <a16:creationId xmlns:a16="http://schemas.microsoft.com/office/drawing/2014/main" id="{51BBCE9A-CF5F-4C6F-BF98-A2B90F8D7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 r="15039"/>
          <a:stretch/>
        </p:blipFill>
        <p:spPr bwMode="auto">
          <a:xfrm>
            <a:off x="163033" y="1497150"/>
            <a:ext cx="2424223" cy="344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0722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Quirks of particular devices</a:t>
            </a:r>
            <a:endParaRPr sz="2400" dirty="0"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757377" y="1878739"/>
            <a:ext cx="5606901" cy="1998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>
                <a:solidFill>
                  <a:schemeClr val="tx1"/>
                </a:solidFill>
                <a:highlight>
                  <a:srgbClr val="FFCD00"/>
                </a:highlight>
              </a:rPr>
              <a:t>iPad 3</a:t>
            </a:r>
            <a:r>
              <a:rPr lang="en-US" dirty="0"/>
              <a:t> will not charge fast enough and will end up with an empty battery,</a:t>
            </a:r>
            <a:endParaRPr lang="ru-RU"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pic>
        <p:nvPicPr>
          <p:cNvPr id="11" name="Picture 2" descr="Картинки по запросу ipad 3">
            <a:extLst>
              <a:ext uri="{FF2B5EF4-FFF2-40B4-BE49-F238E27FC236}">
                <a16:creationId xmlns:a16="http://schemas.microsoft.com/office/drawing/2014/main" id="{5BFE57F8-1381-44B7-AB4E-652B37A81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r="10078"/>
          <a:stretch/>
        </p:blipFill>
        <p:spPr bwMode="auto">
          <a:xfrm>
            <a:off x="52073" y="1384954"/>
            <a:ext cx="2806995" cy="354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956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Quirks of particular devices</a:t>
            </a:r>
            <a:endParaRPr sz="2400" dirty="0"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2757377" y="1878739"/>
            <a:ext cx="5606901" cy="1998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>
                <a:solidFill>
                  <a:schemeClr val="tx1"/>
                </a:solidFill>
                <a:highlight>
                  <a:srgbClr val="FFCD00"/>
                </a:highlight>
              </a:rPr>
              <a:t>Samsung Galaxy Tab 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will not charge at all from anything but a wall charger.</a:t>
            </a:r>
            <a:endParaRPr lang="ru-RU"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pic>
        <p:nvPicPr>
          <p:cNvPr id="12" name="Picture 6" descr="Картинки по запросу samsung galaxy tab e">
            <a:extLst>
              <a:ext uri="{FF2B5EF4-FFF2-40B4-BE49-F238E27FC236}">
                <a16:creationId xmlns:a16="http://schemas.microsoft.com/office/drawing/2014/main" id="{DF2A0590-2DDB-4C5B-8207-5DA5F942B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5F7"/>
              </a:clrFrom>
              <a:clrTo>
                <a:srgbClr val="F7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r="29352"/>
          <a:stretch/>
        </p:blipFill>
        <p:spPr bwMode="auto">
          <a:xfrm>
            <a:off x="170464" y="1596795"/>
            <a:ext cx="2050675" cy="330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253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1381250" y="937125"/>
            <a:ext cx="4434934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We made it (to some extent!)</a:t>
            </a:r>
            <a:endParaRPr sz="2400" dirty="0"/>
          </a:p>
        </p:txBody>
      </p:sp>
      <p:grpSp>
        <p:nvGrpSpPr>
          <p:cNvPr id="321" name="Google Shape;321;p29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322" name="Google Shape;322;p29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29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Trailer">
            <a:hlinkClick r:id="" action="ppaction://media"/>
            <a:extLst>
              <a:ext uri="{FF2B5EF4-FFF2-40B4-BE49-F238E27FC236}">
                <a16:creationId xmlns:a16="http://schemas.microsoft.com/office/drawing/2014/main" id="{D6E79D6F-A746-4E2C-B018-F17B8A13B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2393" y="1594271"/>
            <a:ext cx="5171607" cy="2909029"/>
          </a:xfrm>
          <a:prstGeom prst="rect">
            <a:avLst/>
          </a:prstGeom>
        </p:spPr>
      </p:pic>
      <p:sp>
        <p:nvSpPr>
          <p:cNvPr id="59" name="Google Shape;125;p17">
            <a:extLst>
              <a:ext uri="{FF2B5EF4-FFF2-40B4-BE49-F238E27FC236}">
                <a16:creationId xmlns:a16="http://schemas.microsoft.com/office/drawing/2014/main" id="{14991DAC-C428-4A11-99C7-220A5F979813}"/>
              </a:ext>
            </a:extLst>
          </p:cNvPr>
          <p:cNvSpPr txBox="1">
            <a:spLocks/>
          </p:cNvSpPr>
          <p:nvPr/>
        </p:nvSpPr>
        <p:spPr>
          <a:xfrm>
            <a:off x="52073" y="1462506"/>
            <a:ext cx="3920320" cy="35142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>
              <a:spcBef>
                <a:spcPts val="600"/>
              </a:spcBef>
              <a:buClr>
                <a:srgbClr val="FFC000"/>
              </a:buClr>
              <a:buSzPts val="2400"/>
            </a:pPr>
            <a:r>
              <a:rPr lang="en-US" sz="2400" b="1" dirty="0">
                <a:latin typeface="Quattrocento Sans" panose="020B0604020202020204" charset="0"/>
              </a:rPr>
              <a:t>A cool casual tennis game</a:t>
            </a:r>
          </a:p>
          <a:p>
            <a:pPr marL="457200" indent="-381000">
              <a:spcBef>
                <a:spcPts val="600"/>
              </a:spcBef>
              <a:buClr>
                <a:srgbClr val="FFC000"/>
              </a:buClr>
              <a:buSzPts val="2400"/>
              <a:buFont typeface="Arial"/>
              <a:buChar char="◉"/>
            </a:pPr>
            <a:r>
              <a:rPr lang="en-US" sz="2400" dirty="0">
                <a:latin typeface="Quattrocento Sans" panose="020B0604020202020204" charset="0"/>
              </a:rPr>
              <a:t>Released on Win, Mac,</a:t>
            </a:r>
            <a:br>
              <a:rPr lang="en-US" sz="2400" dirty="0">
                <a:latin typeface="Quattrocento Sans" panose="020B0604020202020204" charset="0"/>
              </a:rPr>
            </a:br>
            <a:r>
              <a:rPr lang="en-US" sz="2400" dirty="0">
                <a:latin typeface="Quattrocento Sans" panose="020B0604020202020204" charset="0"/>
              </a:rPr>
              <a:t>Android, and iOS</a:t>
            </a:r>
          </a:p>
          <a:p>
            <a:pPr marL="457200" indent="-381000">
              <a:buClr>
                <a:srgbClr val="FFC000"/>
              </a:buClr>
              <a:buSzPts val="2400"/>
              <a:buFont typeface="Arial"/>
              <a:buChar char="◉"/>
            </a:pPr>
            <a:r>
              <a:rPr lang="en-US" sz="2400" dirty="0">
                <a:latin typeface="Quattrocento Sans" panose="020B0604020202020204" charset="0"/>
              </a:rPr>
              <a:t>Around 1mln downloads</a:t>
            </a:r>
          </a:p>
          <a:p>
            <a:pPr marL="457200" indent="-381000">
              <a:buClr>
                <a:srgbClr val="FFC000"/>
              </a:buClr>
              <a:buSzPts val="2400"/>
              <a:buFont typeface="Arial"/>
              <a:buChar char="◉"/>
            </a:pPr>
            <a:r>
              <a:rPr lang="en-US" sz="2400" dirty="0">
                <a:latin typeface="Quattrocento Sans" panose="020B0604020202020204" charset="0"/>
              </a:rPr>
              <a:t>Really good reviews</a:t>
            </a:r>
          </a:p>
          <a:p>
            <a:pPr marL="457200" indent="-381000">
              <a:buClr>
                <a:srgbClr val="FFC000"/>
              </a:buClr>
              <a:buSzPts val="2400"/>
              <a:buFont typeface="Arial"/>
              <a:buChar char="◉"/>
            </a:pPr>
            <a:endParaRPr lang="en-US" sz="2400" dirty="0">
              <a:latin typeface="Quattrocento Sans" panose="020B0604020202020204" charset="0"/>
            </a:endParaRPr>
          </a:p>
          <a:p>
            <a:pPr marL="457200" indent="-381000">
              <a:buClr>
                <a:srgbClr val="FFC000"/>
              </a:buClr>
              <a:buSzPts val="2400"/>
              <a:buFont typeface="Arial"/>
              <a:buChar char="◉"/>
            </a:pPr>
            <a:r>
              <a:rPr lang="en-US" sz="2400" dirty="0">
                <a:latin typeface="Quattrocento Sans" panose="020B0604020202020204" charset="0"/>
              </a:rPr>
              <a:t>Released later </a:t>
            </a:r>
            <a:br>
              <a:rPr lang="en-US" sz="2400" dirty="0">
                <a:latin typeface="Quattrocento Sans" panose="020B0604020202020204" charset="0"/>
              </a:rPr>
            </a:br>
            <a:r>
              <a:rPr lang="en-US" sz="2400" dirty="0">
                <a:latin typeface="Quattrocento Sans" panose="020B0604020202020204" charset="0"/>
              </a:rPr>
              <a:t>than hoped</a:t>
            </a:r>
          </a:p>
          <a:p>
            <a:pPr marL="457200" indent="-381000">
              <a:buClr>
                <a:srgbClr val="FFC000"/>
              </a:buClr>
              <a:buSzPts val="2400"/>
              <a:buFont typeface="Arial"/>
              <a:buChar char="◉"/>
            </a:pPr>
            <a:r>
              <a:rPr lang="en-US" sz="2400" dirty="0">
                <a:latin typeface="Quattrocento Sans" panose="020B0604020202020204" charset="0"/>
              </a:rPr>
              <a:t>Profits aren’t stellar yet</a:t>
            </a:r>
          </a:p>
          <a:p>
            <a:pPr marL="457200" indent="-381000">
              <a:buClr>
                <a:srgbClr val="FFC000"/>
              </a:buClr>
              <a:buSzPts val="2400"/>
              <a:buFont typeface="Arial"/>
              <a:buChar char="◉"/>
            </a:pPr>
            <a:endParaRPr lang="en-US" sz="2400" dirty="0">
              <a:latin typeface="Quattrocento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45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Quirks of particular devices</a:t>
            </a:r>
            <a:endParaRPr sz="2400" dirty="0"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559982" y="1786632"/>
            <a:ext cx="7924799" cy="30263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>
                <a:solidFill>
                  <a:schemeClr val="tx1"/>
                </a:solidFill>
              </a:rPr>
              <a:t>All </a:t>
            </a:r>
            <a:r>
              <a:rPr lang="en-US" dirty="0">
                <a:solidFill>
                  <a:schemeClr val="tx1"/>
                </a:solidFill>
                <a:highlight>
                  <a:srgbClr val="FFCD00"/>
                </a:highlight>
              </a:rPr>
              <a:t>iOS</a:t>
            </a:r>
            <a:r>
              <a:rPr lang="en-US" dirty="0">
                <a:solidFill>
                  <a:schemeClr val="tx1"/>
                </a:solidFill>
              </a:rPr>
              <a:t> devices will ask to be updated once in a while,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that popup dialog will block all Appium requests.</a:t>
            </a:r>
          </a:p>
          <a:p>
            <a:pPr marL="762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76200" indent="0">
              <a:buNone/>
            </a:pPr>
            <a:r>
              <a:rPr lang="en-US" dirty="0">
                <a:solidFill>
                  <a:schemeClr val="tx1"/>
                </a:solidFill>
              </a:rPr>
              <a:t>You’ll have to update them or block update-checking functionality (it is not easy but possible to do).</a:t>
            </a:r>
            <a:endParaRPr lang="ru-RU"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0933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 txBox="1">
            <a:spLocks noGrp="1"/>
          </p:cNvSpPr>
          <p:nvPr>
            <p:ph type="ctrTitle" idx="4294967295"/>
          </p:nvPr>
        </p:nvSpPr>
        <p:spPr>
          <a:xfrm>
            <a:off x="782036" y="2894872"/>
            <a:ext cx="7579827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highlight>
                  <a:srgbClr val="FFCD00"/>
                </a:highlight>
              </a:rPr>
              <a:t>It is still worth the effort</a:t>
            </a:r>
            <a:endParaRPr sz="4800" dirty="0">
              <a:highlight>
                <a:srgbClr val="FFCD00"/>
              </a:highlight>
            </a:endParaRPr>
          </a:p>
        </p:txBody>
      </p:sp>
      <p:sp>
        <p:nvSpPr>
          <p:cNvPr id="137" name="Google Shape;137;p18"/>
          <p:cNvSpPr txBox="1">
            <a:spLocks noGrp="1"/>
          </p:cNvSpPr>
          <p:nvPr>
            <p:ph type="subTitle" idx="4294967295"/>
          </p:nvPr>
        </p:nvSpPr>
        <p:spPr>
          <a:xfrm>
            <a:off x="0" y="4161851"/>
            <a:ext cx="9155975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dirty="0"/>
              <a:t>The </a:t>
            </a:r>
            <a:r>
              <a:rPr lang="en-GB" dirty="0">
                <a:highlight>
                  <a:srgbClr val="FFCD00"/>
                </a:highlight>
              </a:rPr>
              <a:t>safety net</a:t>
            </a:r>
            <a:r>
              <a:rPr lang="en-GB" dirty="0"/>
              <a:t> feeling we have now brought peace to our lives</a:t>
            </a:r>
            <a:endParaRPr dirty="0"/>
          </a:p>
        </p:txBody>
      </p:sp>
      <p:sp>
        <p:nvSpPr>
          <p:cNvPr id="139" name="Google Shape;139;p18"/>
          <p:cNvSpPr/>
          <p:nvPr/>
        </p:nvSpPr>
        <p:spPr>
          <a:xfrm>
            <a:off x="3470200" y="566931"/>
            <a:ext cx="2203500" cy="22035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8" name="Google Shape;138;p18"/>
          <p:cNvCxnSpPr/>
          <p:nvPr/>
        </p:nvCxnSpPr>
        <p:spPr>
          <a:xfrm>
            <a:off x="-6025" y="1668728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8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grpSp>
        <p:nvGrpSpPr>
          <p:cNvPr id="19" name="Google Shape;540;p39">
            <a:extLst>
              <a:ext uri="{FF2B5EF4-FFF2-40B4-BE49-F238E27FC236}">
                <a16:creationId xmlns:a16="http://schemas.microsoft.com/office/drawing/2014/main" id="{386CDACA-7A91-49CC-8E1A-D9A4D793D0B7}"/>
              </a:ext>
            </a:extLst>
          </p:cNvPr>
          <p:cNvGrpSpPr/>
          <p:nvPr/>
        </p:nvGrpSpPr>
        <p:grpSpPr>
          <a:xfrm>
            <a:off x="3932231" y="1136682"/>
            <a:ext cx="1279537" cy="1064092"/>
            <a:chOff x="5290150" y="1636700"/>
            <a:chExt cx="425025" cy="429875"/>
          </a:xfrm>
        </p:grpSpPr>
        <p:sp>
          <p:nvSpPr>
            <p:cNvPr id="20" name="Google Shape;541;p39">
              <a:extLst>
                <a:ext uri="{FF2B5EF4-FFF2-40B4-BE49-F238E27FC236}">
                  <a16:creationId xmlns:a16="http://schemas.microsoft.com/office/drawing/2014/main" id="{F6CDE2A0-12D6-43EE-9E0A-C40BA709DA29}"/>
                </a:ext>
              </a:extLst>
            </p:cNvPr>
            <p:cNvSpPr/>
            <p:nvPr/>
          </p:nvSpPr>
          <p:spPr>
            <a:xfrm>
              <a:off x="5396700" y="1939925"/>
              <a:ext cx="211900" cy="126650"/>
            </a:xfrm>
            <a:custGeom>
              <a:avLst/>
              <a:gdLst/>
              <a:ahLst/>
              <a:cxnLst/>
              <a:rect l="l" t="t" r="r" b="b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2;p39">
              <a:extLst>
                <a:ext uri="{FF2B5EF4-FFF2-40B4-BE49-F238E27FC236}">
                  <a16:creationId xmlns:a16="http://schemas.microsoft.com/office/drawing/2014/main" id="{D1A4100C-9668-4619-AC9E-066EA6BB510F}"/>
                </a:ext>
              </a:extLst>
            </p:cNvPr>
            <p:cNvSpPr/>
            <p:nvPr/>
          </p:nvSpPr>
          <p:spPr>
            <a:xfrm>
              <a:off x="5290150" y="1636700"/>
              <a:ext cx="425025" cy="294100"/>
            </a:xfrm>
            <a:custGeom>
              <a:avLst/>
              <a:gdLst/>
              <a:ahLst/>
              <a:cxnLst/>
              <a:rect l="l" t="t" r="r" b="b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6"/>
          <p:cNvSpPr txBox="1">
            <a:spLocks noGrp="1"/>
          </p:cNvSpPr>
          <p:nvPr>
            <p:ph type="subTitle" idx="4294967295"/>
          </p:nvPr>
        </p:nvSpPr>
        <p:spPr>
          <a:xfrm>
            <a:off x="3463171" y="4104963"/>
            <a:ext cx="5021400" cy="985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Contact me: </a:t>
            </a:r>
            <a:br>
              <a:rPr lang="en-US" dirty="0">
                <a:solidFill>
                  <a:schemeClr val="dk1"/>
                </a:solidFill>
              </a:rPr>
            </a:br>
            <a:r>
              <a:rPr lang="en-US" dirty="0">
                <a:solidFill>
                  <a:schemeClr val="dk1"/>
                </a:solidFill>
                <a:highlight>
                  <a:srgbClr val="FFCD00"/>
                </a:highlight>
              </a:rPr>
              <a:t>mozgovoy@u-aizu.ac.jp</a:t>
            </a:r>
            <a:endParaRPr dirty="0">
              <a:solidFill>
                <a:schemeClr val="dk1"/>
              </a:solidFill>
              <a:highlight>
                <a:srgbClr val="FFCD00"/>
              </a:highlight>
            </a:endParaRPr>
          </a:p>
        </p:txBody>
      </p:sp>
      <p:cxnSp>
        <p:nvCxnSpPr>
          <p:cNvPr id="409" name="Google Shape;409;p36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0" name="Google Shape;410;p36"/>
          <p:cNvSpPr txBox="1">
            <a:spLocks noGrp="1"/>
          </p:cNvSpPr>
          <p:nvPr>
            <p:ph type="ctrTitle" idx="4294967295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Thanks!</a:t>
            </a:r>
            <a:endParaRPr sz="6000"/>
          </a:p>
        </p:txBody>
      </p:sp>
      <p:cxnSp>
        <p:nvCxnSpPr>
          <p:cNvPr id="411" name="Google Shape;411;p36"/>
          <p:cNvCxnSpPr/>
          <p:nvPr/>
        </p:nvCxnSpPr>
        <p:spPr>
          <a:xfrm>
            <a:off x="5589800" y="1428750"/>
            <a:ext cx="3554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2" name="Google Shape;412;p36"/>
          <p:cNvSpPr/>
          <p:nvPr/>
        </p:nvSpPr>
        <p:spPr>
          <a:xfrm>
            <a:off x="831925" y="859175"/>
            <a:ext cx="1139100" cy="1139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3" name="Google Shape;413;p36"/>
          <p:cNvGrpSpPr/>
          <p:nvPr/>
        </p:nvGrpSpPr>
        <p:grpSpPr>
          <a:xfrm>
            <a:off x="1148888" y="1190759"/>
            <a:ext cx="505722" cy="475767"/>
            <a:chOff x="5972700" y="2330200"/>
            <a:chExt cx="411625" cy="387275"/>
          </a:xfrm>
        </p:grpSpPr>
        <p:sp>
          <p:nvSpPr>
            <p:cNvPr id="414" name="Google Shape;414;p3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3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D50075-8B08-4CB7-8500-87E4EB25A2B3}"/>
              </a:ext>
            </a:extLst>
          </p:cNvPr>
          <p:cNvSpPr/>
          <p:nvPr/>
        </p:nvSpPr>
        <p:spPr>
          <a:xfrm>
            <a:off x="6451" y="2350637"/>
            <a:ext cx="90854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[1] A.</a:t>
            </a:r>
            <a:r>
              <a:rPr lang="en-GB" sz="1800" dirty="0"/>
              <a:t> </a:t>
            </a:r>
            <a:r>
              <a:rPr lang="en-GB" sz="1800" dirty="0" err="1"/>
              <a:t>Moscaritolo</a:t>
            </a:r>
            <a:r>
              <a:rPr lang="en-GB" sz="1800" dirty="0"/>
              <a:t> (2017). </a:t>
            </a:r>
            <a:r>
              <a:rPr lang="en-US" sz="1800" dirty="0"/>
              <a:t>Google Play Now Favoring 'High-Quality Apps’. </a:t>
            </a:r>
            <a:r>
              <a:rPr lang="en-US" sz="1800" i="1" dirty="0"/>
              <a:t>PC Magazine</a:t>
            </a:r>
            <a:r>
              <a:rPr lang="en-US" sz="1800" dirty="0"/>
              <a:t>, https://www.pcmag.com/news/355375/google-play-now-favoring-high-quality-apps</a:t>
            </a:r>
            <a:endParaRPr lang="ru-RU" sz="1800" dirty="0"/>
          </a:p>
          <a:p>
            <a:r>
              <a:rPr lang="en-US" sz="1800" dirty="0"/>
              <a:t>[2] H. Khalid et al. (2015) What Do Mobile App Users Complain About? </a:t>
            </a:r>
            <a:r>
              <a:rPr lang="en-US" sz="1800" i="1" dirty="0"/>
              <a:t>Software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vol. 32, pp. 70-77</a:t>
            </a:r>
            <a:br>
              <a:rPr lang="en-US" sz="1800" dirty="0"/>
            </a:br>
            <a:r>
              <a:rPr lang="en-US" sz="1800" dirty="0"/>
              <a:t>[3] S. Sanderson (2009). Selective Unit Testing – Costs and Benefits.</a:t>
            </a:r>
            <a:br>
              <a:rPr lang="en-US" sz="1800" dirty="0"/>
            </a:br>
            <a:r>
              <a:rPr lang="en-US" sz="1800" dirty="0"/>
              <a:t>https://blog.stevensanderson.com/2009/11/04/selective-unit-testing-costs-and-benefits/</a:t>
            </a:r>
          </a:p>
          <a:p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2105050" y="2238000"/>
            <a:ext cx="49338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 algn="r">
              <a:buNone/>
            </a:pPr>
            <a:r>
              <a:rPr lang="en" dirty="0"/>
              <a:t> </a:t>
            </a:r>
            <a:r>
              <a:rPr lang="en-US" dirty="0"/>
              <a:t>Nothing works better than just improving your product.</a:t>
            </a:r>
            <a:r>
              <a:rPr lang="en" dirty="0"/>
              <a:t> </a:t>
            </a:r>
            <a:br>
              <a:rPr lang="en" dirty="0"/>
            </a:br>
            <a:r>
              <a:rPr lang="ru-RU" dirty="0">
                <a:highlight>
                  <a:srgbClr val="FFCD00"/>
                </a:highlight>
              </a:rPr>
              <a:t>—</a:t>
            </a:r>
            <a:r>
              <a:rPr lang="en-US" dirty="0">
                <a:highlight>
                  <a:srgbClr val="FFCD00"/>
                </a:highlight>
              </a:rPr>
              <a:t> </a:t>
            </a:r>
            <a:r>
              <a:rPr lang="en-GB" dirty="0">
                <a:highlight>
                  <a:srgbClr val="FFCD00"/>
                </a:highlight>
              </a:rPr>
              <a:t>Joel </a:t>
            </a:r>
            <a:r>
              <a:rPr lang="en-GB" dirty="0" err="1">
                <a:highlight>
                  <a:srgbClr val="FFCD00"/>
                </a:highlight>
              </a:rPr>
              <a:t>Spolsky</a:t>
            </a:r>
            <a:endParaRPr dirty="0"/>
          </a:p>
        </p:txBody>
      </p:sp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>
          <a:xfrm>
            <a:off x="8803758" y="4749900"/>
            <a:ext cx="340241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What’s special about game projects?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52073" y="1637651"/>
            <a:ext cx="4459965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Users won’t tolerate bugs [1]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Negative reviews &amp; crashes</a:t>
            </a:r>
            <a:br>
              <a:rPr lang="en-GB" dirty="0"/>
            </a:br>
            <a:r>
              <a:rPr lang="en-GB" dirty="0"/>
              <a:t>cause downranking [2]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Low-rank apps have </a:t>
            </a:r>
            <a:br>
              <a:rPr lang="en-GB" dirty="0"/>
            </a:br>
            <a:r>
              <a:rPr lang="en-GB" dirty="0"/>
              <a:t>no chance on the market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10" name="Google Shape;263;p25">
            <a:extLst>
              <a:ext uri="{FF2B5EF4-FFF2-40B4-BE49-F238E27FC236}">
                <a16:creationId xmlns:a16="http://schemas.microsoft.com/office/drawing/2014/main" id="{3FFB47BF-C7CA-4BDA-BC96-4F1E31F8C5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057411"/>
              </p:ext>
            </p:extLst>
          </p:nvPr>
        </p:nvGraphicFramePr>
        <p:xfrm>
          <a:off x="4801183" y="1485476"/>
          <a:ext cx="4173594" cy="3264375"/>
        </p:xfrm>
        <a:graphic>
          <a:graphicData uri="http://schemas.openxmlformats.org/drawingml/2006/table">
            <a:tbl>
              <a:tblPr>
                <a:noFill/>
                <a:tableStyleId>{368D1868-A60B-4707-82F2-B900DD66F99A}</a:tableStyleId>
              </a:tblPr>
              <a:tblGrid>
                <a:gridCol w="3065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8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Frequent</a:t>
                      </a:r>
                      <a:r>
                        <a:rPr lang="en-US" sz="2400" dirty="0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</a:t>
                      </a:r>
                      <a:r>
                        <a:rPr lang="en-US" sz="2400" b="1" dirty="0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complaints</a:t>
                      </a:r>
                      <a:endParaRPr sz="2400" b="1" dirty="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Lora"/>
                          <a:ea typeface="Lora"/>
                          <a:cs typeface="Lora"/>
                          <a:sym typeface="Lora"/>
                        </a:rPr>
                        <a:t>%</a:t>
                      </a:r>
                      <a:endParaRPr sz="2000" b="1" dirty="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8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Functional error</a:t>
                      </a:r>
                      <a:endParaRPr sz="2400" dirty="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26.68</a:t>
                      </a:r>
                      <a:endParaRPr sz="2400" dirty="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8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Feature request</a:t>
                      </a:r>
                      <a:endParaRPr sz="2400" dirty="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15.13</a:t>
                      </a:r>
                      <a:endParaRPr sz="2400" dirty="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8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App crash</a:t>
                      </a:r>
                      <a:endParaRPr sz="2400" dirty="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10.51</a:t>
                      </a:r>
                      <a:endParaRPr sz="2400" dirty="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8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Network problem</a:t>
                      </a:r>
                      <a:endParaRPr sz="2400" dirty="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7.39</a:t>
                      </a:r>
                      <a:endParaRPr sz="2400" dirty="0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3313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568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What’s special about game projects?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They are quite complex (really):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Frontend/backend.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User analytics.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Billing/transactions.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◉"/>
            </a:pPr>
            <a:r>
              <a:rPr lang="en-GB" dirty="0"/>
              <a:t>Integration with numerous 3</a:t>
            </a:r>
            <a:r>
              <a:rPr lang="en-GB" baseline="30000" dirty="0"/>
              <a:t>rd</a:t>
            </a:r>
            <a:r>
              <a:rPr lang="en-GB" dirty="0"/>
              <a:t>-party systems</a:t>
            </a:r>
            <a:br>
              <a:rPr lang="en-GB" dirty="0"/>
            </a:br>
            <a:r>
              <a:rPr lang="en-GB" dirty="0"/>
              <a:t>(social media, advertisements, online profiles)</a:t>
            </a:r>
            <a:endParaRPr dirty="0"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566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50673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What’s special about game projects?</a:t>
            </a:r>
            <a:endParaRPr sz="2400" dirty="0">
              <a:highlight>
                <a:srgbClr val="FFCD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381249" y="1616470"/>
            <a:ext cx="7402987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They rely on (unstable) 3</a:t>
            </a:r>
            <a:r>
              <a:rPr lang="en-US" baseline="30000" dirty="0"/>
              <a:t>rd</a:t>
            </a:r>
            <a:r>
              <a:rPr lang="en-US" dirty="0"/>
              <a:t>-party libraries and tools</a:t>
            </a:r>
          </a:p>
          <a:p>
            <a:pPr lvl="0"/>
            <a:r>
              <a:rPr lang="en-GB" dirty="0"/>
              <a:t>They have to be updated regularly</a:t>
            </a: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F2E94D-5E4F-40D2-9D6C-155B6BD89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4209" r="64880" b="6225"/>
          <a:stretch/>
        </p:blipFill>
        <p:spPr bwMode="auto">
          <a:xfrm>
            <a:off x="4613923" y="2824727"/>
            <a:ext cx="1503719" cy="228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3B8E0D4-9547-421F-940D-3AA484CAE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5" t="14847" r="20748" b="5587"/>
          <a:stretch/>
        </p:blipFill>
        <p:spPr bwMode="auto">
          <a:xfrm>
            <a:off x="2416149" y="2864949"/>
            <a:ext cx="1580707" cy="228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903101"/>
      </p:ext>
    </p:extLst>
  </p:cSld>
  <p:clrMapOvr>
    <a:masterClrMapping/>
  </p:clrMapOvr>
</p:sld>
</file>

<file path=ppt/theme/theme1.xml><?xml version="1.0" encoding="utf-8"?>
<a:theme xmlns:a="http://schemas.openxmlformats.org/drawingml/2006/main" name="Vio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1957</Words>
  <Application>Microsoft Office PowerPoint</Application>
  <PresentationFormat>Экран (16:9)</PresentationFormat>
  <Paragraphs>286</Paragraphs>
  <Slides>52</Slides>
  <Notes>52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6" baseType="lpstr">
      <vt:lpstr>Quattrocento Sans</vt:lpstr>
      <vt:lpstr>Lora</vt:lpstr>
      <vt:lpstr>Arial</vt:lpstr>
      <vt:lpstr>Viola template</vt:lpstr>
      <vt:lpstr>Multiplatform automated software testing: personal experience</vt:lpstr>
      <vt:lpstr>Hello!</vt:lpstr>
      <vt:lpstr>Hello!</vt:lpstr>
      <vt:lpstr>My friend’s idea</vt:lpstr>
      <vt:lpstr>We made it (to some extent!)</vt:lpstr>
      <vt:lpstr>Презентация PowerPoint</vt:lpstr>
      <vt:lpstr>What’s special about game projects?</vt:lpstr>
      <vt:lpstr>What’s special about game projects?</vt:lpstr>
      <vt:lpstr>What’s special about game projects?</vt:lpstr>
      <vt:lpstr>What’s special about game projects?</vt:lpstr>
      <vt:lpstr>What’s special  about game projects?</vt:lpstr>
      <vt:lpstr>Our approach</vt:lpstr>
      <vt:lpstr>Tool #1: Firebase Crashlytics</vt:lpstr>
      <vt:lpstr>Tool #2: Autobugs and Manual Bugs</vt:lpstr>
      <vt:lpstr>Tool #3: Automated smoke testing (autotests)</vt:lpstr>
      <vt:lpstr>Our smoke tests</vt:lpstr>
      <vt:lpstr>Our pipeline</vt:lpstr>
      <vt:lpstr>Basic levels of QA</vt:lpstr>
      <vt:lpstr>Презентация PowerPoint</vt:lpstr>
      <vt:lpstr>One year later</vt:lpstr>
      <vt:lpstr>Points to consider</vt:lpstr>
      <vt:lpstr>Example scenario</vt:lpstr>
      <vt:lpstr>Farming and scripting</vt:lpstr>
      <vt:lpstr>The easy way</vt:lpstr>
      <vt:lpstr>Our way</vt:lpstr>
      <vt:lpstr>Own farm: pros and cons</vt:lpstr>
      <vt:lpstr>Minimal setup</vt:lpstr>
      <vt:lpstr>Minimal setup</vt:lpstr>
      <vt:lpstr>Software setup</vt:lpstr>
      <vt:lpstr>Software setup</vt:lpstr>
      <vt:lpstr>Software setup</vt:lpstr>
      <vt:lpstr>How test scripts look like?</vt:lpstr>
      <vt:lpstr>How test scripts look like?</vt:lpstr>
      <vt:lpstr>How test scripts look like?</vt:lpstr>
      <vt:lpstr>How test scripts look like?</vt:lpstr>
      <vt:lpstr>Our pipeline</vt:lpstr>
      <vt:lpstr>Complete hardware setup</vt:lpstr>
      <vt:lpstr>Complete hardware setup</vt:lpstr>
      <vt:lpstr>Tips, tricks, and notes</vt:lpstr>
      <vt:lpstr>Choosing test devices</vt:lpstr>
      <vt:lpstr>Current farm setup</vt:lpstr>
      <vt:lpstr>Choosing a USB hub</vt:lpstr>
      <vt:lpstr>Choosing a USB hub</vt:lpstr>
      <vt:lpstr>Choosing a USB hub</vt:lpstr>
      <vt:lpstr>Quirks of particular devices</vt:lpstr>
      <vt:lpstr>Quirks of particular devices</vt:lpstr>
      <vt:lpstr>Quirks of particular devices</vt:lpstr>
      <vt:lpstr>Quirks of particular devices</vt:lpstr>
      <vt:lpstr>Quirks of particular devices</vt:lpstr>
      <vt:lpstr>Quirks of particular devices</vt:lpstr>
      <vt:lpstr>It is still worth the effort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youdddr presentation title</dc:title>
  <cp:lastModifiedBy>Mozgovoy Maxim</cp:lastModifiedBy>
  <cp:revision>159</cp:revision>
  <dcterms:modified xsi:type="dcterms:W3CDTF">2019-11-28T04:17:35Z</dcterms:modified>
</cp:coreProperties>
</file>