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5"/>
  </p:notesMasterIdLst>
  <p:sldIdLst>
    <p:sldId id="256" r:id="rId2"/>
    <p:sldId id="258" r:id="rId3"/>
    <p:sldId id="259" r:id="rId4"/>
    <p:sldId id="318" r:id="rId5"/>
    <p:sldId id="287" r:id="rId6"/>
    <p:sldId id="289" r:id="rId7"/>
    <p:sldId id="319" r:id="rId8"/>
    <p:sldId id="320" r:id="rId9"/>
    <p:sldId id="288" r:id="rId10"/>
    <p:sldId id="321" r:id="rId11"/>
    <p:sldId id="322" r:id="rId12"/>
    <p:sldId id="331" r:id="rId13"/>
    <p:sldId id="290" r:id="rId14"/>
    <p:sldId id="291" r:id="rId15"/>
    <p:sldId id="323" r:id="rId16"/>
    <p:sldId id="324" r:id="rId17"/>
    <p:sldId id="325" r:id="rId18"/>
    <p:sldId id="326" r:id="rId19"/>
    <p:sldId id="327" r:id="rId20"/>
    <p:sldId id="328" r:id="rId21"/>
    <p:sldId id="330" r:id="rId22"/>
    <p:sldId id="329" r:id="rId23"/>
    <p:sldId id="280" r:id="rId24"/>
  </p:sldIdLst>
  <p:sldSz cx="9144000" cy="5143500" type="screen16x9"/>
  <p:notesSz cx="6858000" cy="9144000"/>
  <p:embeddedFontLst>
    <p:embeddedFont>
      <p:font typeface="Lora" pitchFamily="2" charset="0"/>
      <p:regular r:id="rId26"/>
      <p:bold r:id="rId27"/>
      <p:italic r:id="rId28"/>
      <p:boldItalic r:id="rId29"/>
    </p:embeddedFont>
    <p:embeddedFont>
      <p:font typeface="Quattrocento Sans" panose="020B0502050000020003" pitchFamily="34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8D1868-A60B-4707-82F2-B900DD66F99A}">
  <a:tblStyle styleId="{368D1868-A60B-4707-82F2-B900DD66F9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43" autoAdjust="0"/>
  </p:normalViewPr>
  <p:slideViewPr>
    <p:cSldViewPr snapToGrid="0">
      <p:cViewPr varScale="1">
        <p:scale>
          <a:sx n="187" d="100"/>
          <a:sy n="187" d="100"/>
        </p:scale>
        <p:origin x="4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“Homecoming” to Game-On (2015)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 up, retrospective.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to make it user end feature?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4491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Just one of the examples (related to core gameplay).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means “tactical” vs “arcade”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Remove elements with no freedom of choice / pure reflexes. (like run and hit)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3930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 tap-tap-tap?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6255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2137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In terms of money, the curve is very steep! So “top 5” is much worse than “top 2”, e.g., that’s why people fight for ASO.</a:t>
            </a:r>
          </a:p>
        </p:txBody>
      </p:sp>
    </p:spTree>
    <p:extLst>
      <p:ext uri="{BB962C8B-B14F-4D97-AF65-F5344CB8AC3E}">
        <p14:creationId xmlns:p14="http://schemas.microsoft.com/office/powerpoint/2010/main" val="1249269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“Day 1” is one of the keys (retention stabilizes at some point).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5924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 would have been SO much easier without F2P!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Also: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Only people who play write reviews.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You never know why people who leave early leave.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Reviews often write unhappy users.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Sometimes they come up with very complex and creative explanations!</a:t>
            </a:r>
          </a:p>
        </p:txBody>
      </p:sp>
    </p:spTree>
    <p:extLst>
      <p:ext uri="{BB962C8B-B14F-4D97-AF65-F5344CB8AC3E}">
        <p14:creationId xmlns:p14="http://schemas.microsoft.com/office/powerpoint/2010/main" val="4064481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Areas to improve or dumb down?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2762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One of darker patterns (maybe the only dark). Still, many other games use it (like Just Dance 20xx on Wii)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2578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4479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Just some quick info.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Maybe note my last year keynote.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‘fantasy sport’: even in games like FIFA, there is little realism. You can score twice in 15 mins, while in reality you can have 0:0 after 90 mins!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Remember Flow: the player must feel the sense of progress (in reality a team can be stuck in the middle of the league forever)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503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200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Exceptions do exist…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Prop vs central technology (soccer? Can’t control all 11 players), “just have to be there”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(contrast with tennis)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“Features” (predictability / unpredictability / adaptability / robustness / etc.)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6210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IU: from high-profile projects to own business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MM: doing something practical and fun.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The starting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Building a sustainable business.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Have some initial funding, but probably no second chance.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Building from ground rather than making a moonshot.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Should not fail miserably.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“Candy crush saga” – how to discover?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6985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+mj-lt"/>
              </a:rPr>
              <a:t>Things where we are “sort of experts”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+mj-lt"/>
              </a:rPr>
              <a:t>Things we don’t understand, and the cost of error is high.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6326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How to get many </a:t>
            </a:r>
            <a:r>
              <a:rPr lang="en-US" dirty="0" err="1"/>
              <a:t>opps</a:t>
            </a:r>
            <a:r>
              <a:rPr lang="en-US" dirty="0"/>
              <a:t> with low user base?</a:t>
            </a:r>
          </a:p>
        </p:txBody>
      </p:sp>
    </p:spTree>
    <p:extLst>
      <p:ext uri="{BB962C8B-B14F-4D97-AF65-F5344CB8AC3E}">
        <p14:creationId xmlns:p14="http://schemas.microsoft.com/office/powerpoint/2010/main" val="1482276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30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5960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It is (mostly) for robots!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But also shows what we can emphasize.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(And shows what other games emphasize).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Note “async MP”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8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>
            <a:endParaRPr/>
          </a:p>
        </p:txBody>
      </p:sp>
      <p:cxnSp>
        <p:nvCxnSpPr>
          <p:cNvPr id="15" name="Google Shape;15;p3"/>
          <p:cNvCxnSpPr/>
          <p:nvPr/>
        </p:nvCxnSpPr>
        <p:spPr>
          <a:xfrm>
            <a:off x="-6025" y="2571762"/>
            <a:ext cx="1984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3"/>
          <p:cNvSpPr/>
          <p:nvPr/>
        </p:nvSpPr>
        <p:spPr>
          <a:xfrm>
            <a:off x="1117950" y="228825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>
            <a:off x="5898975" y="2571750"/>
            <a:ext cx="3251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5"/>
          <p:cNvCxnSpPr/>
          <p:nvPr/>
        </p:nvCxnSpPr>
        <p:spPr>
          <a:xfrm>
            <a:off x="0" y="462492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5"/>
          <p:cNvSpPr/>
          <p:nvPr/>
        </p:nvSpPr>
        <p:spPr>
          <a:xfrm>
            <a:off x="817475" y="259534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81250" y="253435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5265650" y="462492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7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help-use-presentation-templat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E42D7EB-4121-4006-AEB1-62AC5A745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t="29045" r="-2019" b="22541"/>
          <a:stretch/>
        </p:blipFill>
        <p:spPr bwMode="auto">
          <a:xfrm>
            <a:off x="7222076" y="4033061"/>
            <a:ext cx="1905000" cy="92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608607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 at Heart: Experiences of a Mobile Game Developer</a:t>
            </a:r>
            <a:endParaRPr dirty="0"/>
          </a:p>
        </p:txBody>
      </p:sp>
      <p:sp>
        <p:nvSpPr>
          <p:cNvPr id="12" name="Google Shape;100;p14">
            <a:extLst>
              <a:ext uri="{FF2B5EF4-FFF2-40B4-BE49-F238E27FC236}">
                <a16:creationId xmlns:a16="http://schemas.microsoft.com/office/drawing/2014/main" id="{58E074A3-C0C4-48A3-B2F1-36C50DB17465}"/>
              </a:ext>
            </a:extLst>
          </p:cNvPr>
          <p:cNvSpPr txBox="1">
            <a:spLocks/>
          </p:cNvSpPr>
          <p:nvPr/>
        </p:nvSpPr>
        <p:spPr>
          <a:xfrm>
            <a:off x="2061300" y="3640661"/>
            <a:ext cx="5021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en-US" sz="3600" b="1" i="1" dirty="0">
                <a:latin typeface="Lora"/>
                <a:ea typeface="Lora"/>
                <a:cs typeface="Lora"/>
                <a:sym typeface="Lora"/>
              </a:rPr>
              <a:t>Maxim Mozgovoy</a:t>
            </a:r>
          </a:p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</a:rPr>
              <a:t>The University of Aizu (Japan) &amp; Helium9 Games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CD00"/>
                </a:highlight>
              </a:rPr>
              <a:t>https://mmozgovoy.dev</a:t>
            </a:r>
          </a:p>
          <a:p>
            <a:pPr marL="0" indent="0">
              <a:buFont typeface="Quattrocento Sans"/>
              <a:buNone/>
            </a:pP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13DD6-6BBC-45C1-8F42-70156711904C}"/>
              </a:ext>
            </a:extLst>
          </p:cNvPr>
          <p:cNvSpPr txBox="1"/>
          <p:nvPr/>
        </p:nvSpPr>
        <p:spPr>
          <a:xfrm>
            <a:off x="1070345" y="3394628"/>
            <a:ext cx="65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🎮</a:t>
            </a:r>
            <a:endParaRPr lang="ru-RU" sz="2800" dirty="0"/>
          </a:p>
        </p:txBody>
      </p:sp>
      <p:pic>
        <p:nvPicPr>
          <p:cNvPr id="3" name="Picture 5" descr="C:\Users\mapur_000\Desktop\img_brand_logo (2).png">
            <a:extLst>
              <a:ext uri="{FF2B5EF4-FFF2-40B4-BE49-F238E27FC236}">
                <a16:creationId xmlns:a16="http://schemas.microsoft.com/office/drawing/2014/main" id="{1E67F9CE-EB72-4C2A-AF15-90D4109B7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304" y="3879974"/>
            <a:ext cx="1163704" cy="1163704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0539"/>
            <a:ext cx="5997012" cy="435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</a:t>
            </a:r>
            <a:r>
              <a:rPr lang="en" i="1" dirty="0"/>
              <a:t>actually</a:t>
            </a:r>
            <a:r>
              <a:rPr lang="en" dirty="0"/>
              <a:t> took time (after playtests)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-2" y="1085457"/>
            <a:ext cx="8931167" cy="36774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Tweaking controls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Teaching gameplay; revising tutorial (</a:t>
            </a:r>
            <a:r>
              <a:rPr lang="en-US" b="0" i="1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n </a:t>
            </a:r>
            <a:r>
              <a:rPr lang="en-US" b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times</a:t>
            </a:r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)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Tweaking difficulty curve</a:t>
            </a:r>
            <a:endParaRPr lang="en-US" b="0" i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Streamlining the game (fewer options from the start)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“Gestalt” (was it positive?..)</a:t>
            </a:r>
            <a:endParaRPr lang="en-US" b="0" i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L="76200" marR="0" indent="0">
              <a:buNone/>
            </a:pPr>
            <a:endParaRPr lang="en-US" b="0" i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L="76200" marR="0" indent="0">
              <a:buNone/>
            </a:pPr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As a result, “train your AI” function was significantly downplayed.</a:t>
            </a:r>
          </a:p>
          <a:p>
            <a:pPr marL="76200" marR="0" indent="0">
              <a:buNone/>
            </a:pP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There is no dedicated “train” feature anywhere.</a:t>
            </a:r>
            <a:endParaRPr lang="en-US" b="0" i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792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0539"/>
            <a:ext cx="5997012" cy="435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</a:t>
            </a:r>
            <a:r>
              <a:rPr lang="en" i="1" dirty="0"/>
              <a:t>actually</a:t>
            </a:r>
            <a:r>
              <a:rPr lang="en" dirty="0"/>
              <a:t> took time (after playtests)</a:t>
            </a:r>
            <a:endParaRPr dirty="0">
              <a:highlight>
                <a:srgbClr val="FFCD00"/>
              </a:highlight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F62384-B4E4-4ADA-968E-FF32E18D9662}"/>
              </a:ext>
            </a:extLst>
          </p:cNvPr>
          <p:cNvSpPr txBox="1"/>
          <p:nvPr/>
        </p:nvSpPr>
        <p:spPr>
          <a:xfrm>
            <a:off x="5830007" y="979492"/>
            <a:ext cx="3109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Tap</a:t>
            </a:r>
            <a:r>
              <a:rPr lang="en-US" sz="1800" dirty="0"/>
              <a:t>: </a:t>
            </a:r>
            <a:r>
              <a:rPr lang="en-US" sz="1800" i="1" dirty="0"/>
              <a:t>top side</a:t>
            </a:r>
            <a:r>
              <a:rPr lang="en-US" sz="1800" dirty="0"/>
              <a:t> = shot, </a:t>
            </a:r>
            <a:br>
              <a:rPr lang="en-US" sz="1800" dirty="0"/>
            </a:br>
            <a:r>
              <a:rPr lang="en-US" sz="1800" i="1" dirty="0"/>
              <a:t>bottom side</a:t>
            </a:r>
            <a:r>
              <a:rPr lang="en-US" sz="1800" dirty="0"/>
              <a:t> = move</a:t>
            </a:r>
          </a:p>
          <a:p>
            <a:r>
              <a:rPr lang="en-US" sz="1800" b="1" dirty="0"/>
              <a:t>Double tap</a:t>
            </a:r>
            <a:r>
              <a:rPr lang="en-US" sz="1800" dirty="0"/>
              <a:t>: </a:t>
            </a:r>
            <a:r>
              <a:rPr lang="en-US" sz="1800" i="1" dirty="0"/>
              <a:t>top</a:t>
            </a:r>
            <a:r>
              <a:rPr lang="en-US" sz="1800" dirty="0"/>
              <a:t> = lob shot, </a:t>
            </a:r>
            <a:br>
              <a:rPr lang="en-US" sz="1800" dirty="0"/>
            </a:br>
            <a:r>
              <a:rPr lang="en-US" sz="1800" i="1" dirty="0"/>
              <a:t>bottom</a:t>
            </a:r>
            <a:r>
              <a:rPr lang="en-US" sz="1800" dirty="0"/>
              <a:t> = quick move</a:t>
            </a:r>
          </a:p>
          <a:p>
            <a:endParaRPr lang="en-US" sz="1800" dirty="0"/>
          </a:p>
          <a:p>
            <a:r>
              <a:rPr lang="en-US" sz="1800" dirty="0"/>
              <a:t>Ball receive is automated</a:t>
            </a:r>
          </a:p>
        </p:txBody>
      </p:sp>
      <p:pic>
        <p:nvPicPr>
          <p:cNvPr id="5" name="Tutorial2_clip3">
            <a:hlinkClick r:id="" action="ppaction://media"/>
            <a:extLst>
              <a:ext uri="{FF2B5EF4-FFF2-40B4-BE49-F238E27FC236}">
                <a16:creationId xmlns:a16="http://schemas.microsoft.com/office/drawing/2014/main" id="{B34FD56A-D91D-4B9E-91C9-D335BAA176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46277" y="977631"/>
            <a:ext cx="5515144" cy="40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7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0539"/>
            <a:ext cx="5997012" cy="435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</a:t>
            </a:r>
            <a:r>
              <a:rPr lang="en" i="1" dirty="0"/>
              <a:t>actually</a:t>
            </a:r>
            <a:r>
              <a:rPr lang="en" dirty="0"/>
              <a:t> took time (after playtests)</a:t>
            </a:r>
            <a:endParaRPr dirty="0">
              <a:highlight>
                <a:srgbClr val="FFCD00"/>
              </a:highlight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F62384-B4E4-4ADA-968E-FF32E18D9662}"/>
              </a:ext>
            </a:extLst>
          </p:cNvPr>
          <p:cNvSpPr txBox="1"/>
          <p:nvPr/>
        </p:nvSpPr>
        <p:spPr>
          <a:xfrm>
            <a:off x="2790368" y="843321"/>
            <a:ext cx="5125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Tap</a:t>
            </a:r>
            <a:r>
              <a:rPr lang="en-US" sz="1800" dirty="0"/>
              <a:t>: </a:t>
            </a:r>
            <a:r>
              <a:rPr lang="en-US" sz="1800" i="1" dirty="0"/>
              <a:t>top side</a:t>
            </a:r>
            <a:r>
              <a:rPr lang="en-US" sz="1800" dirty="0"/>
              <a:t> = shot, </a:t>
            </a:r>
            <a:r>
              <a:rPr lang="en-US" sz="1800" i="1" dirty="0"/>
              <a:t>bottom side</a:t>
            </a:r>
            <a:r>
              <a:rPr lang="en-US" sz="1800" dirty="0"/>
              <a:t> = move</a:t>
            </a:r>
          </a:p>
          <a:p>
            <a:r>
              <a:rPr lang="en-US" sz="1800" b="1" dirty="0"/>
              <a:t>Double tap</a:t>
            </a:r>
            <a:r>
              <a:rPr lang="en-US" sz="1800" dirty="0"/>
              <a:t>: </a:t>
            </a:r>
            <a:r>
              <a:rPr lang="en-US" sz="1800" i="1" dirty="0"/>
              <a:t>top</a:t>
            </a:r>
            <a:r>
              <a:rPr lang="en-US" sz="1800" dirty="0"/>
              <a:t> = lob shot, </a:t>
            </a:r>
            <a:r>
              <a:rPr lang="en-US" sz="1800" i="1" dirty="0"/>
              <a:t>bottom</a:t>
            </a:r>
            <a:r>
              <a:rPr lang="en-US" sz="1800" dirty="0"/>
              <a:t> = quick move</a:t>
            </a:r>
          </a:p>
          <a:p>
            <a:endParaRPr lang="en-US" sz="1800" dirty="0"/>
          </a:p>
          <a:p>
            <a:r>
              <a:rPr lang="en-US" sz="1800" dirty="0"/>
              <a:t>Ball receive is automated</a:t>
            </a:r>
          </a:p>
        </p:txBody>
      </p:sp>
      <p:pic>
        <p:nvPicPr>
          <p:cNvPr id="3" name="playtest">
            <a:hlinkClick r:id="" action="ppaction://media"/>
            <a:extLst>
              <a:ext uri="{FF2B5EF4-FFF2-40B4-BE49-F238E27FC236}">
                <a16:creationId xmlns:a16="http://schemas.microsoft.com/office/drawing/2014/main" id="{D84E3320-CA68-481F-911A-71CDCE735B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523"/>
          <a:stretch/>
        </p:blipFill>
        <p:spPr>
          <a:xfrm>
            <a:off x="2901413" y="2185173"/>
            <a:ext cx="5973120" cy="2346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DD6BD9-CD1E-4960-BA31-DC9FDBEE9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37" t="3017" r="20492" b="7653"/>
          <a:stretch/>
        </p:blipFill>
        <p:spPr>
          <a:xfrm>
            <a:off x="189752" y="843321"/>
            <a:ext cx="2382996" cy="26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8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22225" y="1789385"/>
            <a:ext cx="5582144" cy="114809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Launch and After Launch</a:t>
            </a:r>
            <a:endParaRPr baseline="30000"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5" name="Google Shape;143;p18">
            <a:extLst>
              <a:ext uri="{FF2B5EF4-FFF2-40B4-BE49-F238E27FC236}">
                <a16:creationId xmlns:a16="http://schemas.microsoft.com/office/drawing/2014/main" id="{CEF728A5-CD66-4681-B6D1-BC12CECCC99E}"/>
              </a:ext>
            </a:extLst>
          </p:cNvPr>
          <p:cNvGrpSpPr/>
          <p:nvPr/>
        </p:nvGrpSpPr>
        <p:grpSpPr>
          <a:xfrm rot="-587406">
            <a:off x="1174822" y="2380977"/>
            <a:ext cx="411816" cy="424897"/>
            <a:chOff x="576250" y="4319400"/>
            <a:chExt cx="442075" cy="442050"/>
          </a:xfrm>
        </p:grpSpPr>
        <p:sp>
          <p:nvSpPr>
            <p:cNvPr id="6" name="Google Shape;144;p18">
              <a:extLst>
                <a:ext uri="{FF2B5EF4-FFF2-40B4-BE49-F238E27FC236}">
                  <a16:creationId xmlns:a16="http://schemas.microsoft.com/office/drawing/2014/main" id="{C748058C-831D-4B28-B20A-32E912524C73}"/>
                </a:ext>
              </a:extLst>
            </p:cNvPr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5;p18">
              <a:extLst>
                <a:ext uri="{FF2B5EF4-FFF2-40B4-BE49-F238E27FC236}">
                  <a16:creationId xmlns:a16="http://schemas.microsoft.com/office/drawing/2014/main" id="{D449026A-6E55-4F0B-8282-E926414CAFA3}"/>
                </a:ext>
              </a:extLst>
            </p:cNvPr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6;p18">
              <a:extLst>
                <a:ext uri="{FF2B5EF4-FFF2-40B4-BE49-F238E27FC236}">
                  <a16:creationId xmlns:a16="http://schemas.microsoft.com/office/drawing/2014/main" id="{CCD97A9E-1CB4-4B48-96F5-016B6481125F}"/>
                </a:ext>
              </a:extLst>
            </p:cNvPr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7;p18">
              <a:extLst>
                <a:ext uri="{FF2B5EF4-FFF2-40B4-BE49-F238E27FC236}">
                  <a16:creationId xmlns:a16="http://schemas.microsoft.com/office/drawing/2014/main" id="{F66FA496-067B-427D-A025-463448CCD7F2}"/>
                </a:ext>
              </a:extLst>
            </p:cNvPr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00;p14">
            <a:extLst>
              <a:ext uri="{FF2B5EF4-FFF2-40B4-BE49-F238E27FC236}">
                <a16:creationId xmlns:a16="http://schemas.microsoft.com/office/drawing/2014/main" id="{BE180CDD-58D3-4317-9930-BE4DD6C05979}"/>
              </a:ext>
            </a:extLst>
          </p:cNvPr>
          <p:cNvSpPr txBox="1">
            <a:spLocks/>
          </p:cNvSpPr>
          <p:nvPr/>
        </p:nvSpPr>
        <p:spPr>
          <a:xfrm>
            <a:off x="2657231" y="3325212"/>
            <a:ext cx="6296171" cy="95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</a:rPr>
              <a:t>AI makes its comeback</a:t>
            </a:r>
            <a:br>
              <a:rPr lang="en-US" sz="2000" dirty="0">
                <a:solidFill>
                  <a:schemeClr val="dk1"/>
                </a:solidFill>
              </a:rPr>
            </a:br>
            <a:r>
              <a:rPr lang="en-US" sz="2000" dirty="0">
                <a:solidFill>
                  <a:schemeClr val="dk1"/>
                </a:solidFill>
              </a:rPr>
              <a:t>as a (hidden) understructure</a:t>
            </a:r>
            <a:endParaRPr lang="en-US" sz="2000" dirty="0">
              <a:highlight>
                <a:srgbClr val="FFCD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48546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49" y="250548"/>
            <a:ext cx="7161977" cy="435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“If you don't blow your own horn, no one will do it for you”</a:t>
            </a: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0" y="949614"/>
            <a:ext cx="9144000" cy="40559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Website: </a:t>
            </a:r>
            <a:r>
              <a:rPr lang="en-US" i="1" dirty="0"/>
              <a:t>www.worldoftennis.com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Got featured by Google Play, Appstore,</a:t>
            </a:r>
            <a:br>
              <a:rPr lang="en-US" dirty="0"/>
            </a:br>
            <a:r>
              <a:rPr lang="en-US" dirty="0"/>
              <a:t>became Game of the Day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Got reviews in press, YouTube, etc.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Around 14 000 reviews on Google Play,</a:t>
            </a:r>
            <a:br>
              <a:rPr lang="en-US" dirty="0"/>
            </a:br>
            <a:r>
              <a:rPr lang="en-US" dirty="0"/>
              <a:t>4.3</a:t>
            </a:r>
            <a:r>
              <a:rPr lang="en-US" dirty="0">
                <a:sym typeface="Wingdings 2" panose="05020102010507070707" pitchFamily="18" charset="2"/>
              </a:rPr>
              <a:t>, </a:t>
            </a:r>
            <a:r>
              <a:rPr lang="en-US" dirty="0"/>
              <a:t>approaching 1 </a:t>
            </a:r>
            <a:r>
              <a:rPr lang="en-US" dirty="0" err="1"/>
              <a:t>mln</a:t>
            </a:r>
            <a:r>
              <a:rPr lang="en-US" dirty="0"/>
              <a:t> downloads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endParaRPr lang="en-US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In general, it is within ≈ top 5 tennis </a:t>
            </a:r>
            <a:br>
              <a:rPr lang="en-US" dirty="0"/>
            </a:br>
            <a:r>
              <a:rPr lang="en-US" dirty="0"/>
              <a:t>games (depending on region &amp; platform)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3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7EB2B25-5C8D-482C-BD12-73D3CEC2B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19" y="827956"/>
            <a:ext cx="3063981" cy="392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54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0539"/>
            <a:ext cx="626219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Post-Release Tweaking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0" y="1085457"/>
            <a:ext cx="4855780" cy="40580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indent="0">
              <a:buNone/>
            </a:pP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Words I had to hear </a:t>
            </a:r>
            <a:b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</a:br>
            <a:r>
              <a:rPr lang="en-US" i="1" dirty="0">
                <a:solidFill>
                  <a:srgbClr val="333333"/>
                </a:solidFill>
                <a:latin typeface="Quattrocento Sans" panose="020B0604020202020204" charset="0"/>
              </a:rPr>
              <a:t>way too often</a:t>
            </a: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:</a:t>
            </a:r>
            <a:endParaRPr lang="en-US" b="0" i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Retention! </a:t>
            </a: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Monetization!</a:t>
            </a:r>
            <a:endParaRPr lang="en-US" b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App store optimization!</a:t>
            </a:r>
          </a:p>
          <a:p>
            <a:pPr marL="76200" marR="0" indent="0">
              <a:buNone/>
            </a:pPr>
            <a:endParaRPr lang="en-US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L="76200" marR="0" indent="0">
              <a:buNone/>
            </a:pP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Activities: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Tweaking app store texts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Improving day 1 retention.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Tweaking products &amp; prices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5239240-7E05-45E3-9F78-F2C3DC503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1" y="874281"/>
            <a:ext cx="5084379" cy="38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549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0539"/>
            <a:ext cx="626219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Post-Release Tweaking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0" y="775919"/>
            <a:ext cx="7643446" cy="40580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indent="0">
              <a:buNone/>
            </a:pP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How to find out why people leave?</a:t>
            </a:r>
            <a:endParaRPr lang="en-US" b="0" i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Read reviews and understand their </a:t>
            </a:r>
            <a:r>
              <a:rPr lang="en-US" b="0" i="1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real </a:t>
            </a:r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meaning.</a:t>
            </a:r>
            <a:endParaRPr lang="en-US" b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Guess and experiment.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The only solid knowledge comes from playtesting.</a:t>
            </a:r>
            <a:endParaRPr lang="en-US" b="0" i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0C48C-35F6-457E-B675-6814503FBD54}"/>
              </a:ext>
            </a:extLst>
          </p:cNvPr>
          <p:cNvSpPr txBox="1"/>
          <p:nvPr/>
        </p:nvSpPr>
        <p:spPr>
          <a:xfrm>
            <a:off x="950046" y="3262531"/>
            <a:ext cx="759695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“It's a bit rigged in its play as if you </a:t>
            </a:r>
            <a:r>
              <a:rPr lang="en-US" sz="2200" b="0" i="1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dont</a:t>
            </a:r>
            <a:r>
              <a:rPr lang="en-US" sz="2200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buy to go up, </a:t>
            </a:r>
            <a:br>
              <a:rPr lang="en-US" sz="2200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lang="en-US" sz="2200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it gives you the negative responses. Like most games </a:t>
            </a:r>
            <a:br>
              <a:rPr lang="en-US" sz="2200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lang="en-US" sz="2200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its about the money. I just play you know when your </a:t>
            </a:r>
            <a:br>
              <a:rPr lang="en-US" sz="2200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lang="en-US" sz="2200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player is going to lose no matter how you play! </a:t>
            </a:r>
            <a:br>
              <a:rPr lang="en-US" sz="2200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lang="en-US" sz="2200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It's not always the skill factor. . Not rigged ???” – Google Play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379814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0539"/>
            <a:ext cx="626219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Controls, Multiplayer, Difficulty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0" y="775919"/>
            <a:ext cx="7643446" cy="40580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indent="0">
              <a:buNone/>
            </a:pPr>
            <a:r>
              <a:rPr lang="en-US" u="sng" dirty="0">
                <a:solidFill>
                  <a:srgbClr val="333333"/>
                </a:solidFill>
                <a:latin typeface="Quattrocento Sans" panose="020B0604020202020204" charset="0"/>
              </a:rPr>
              <a:t>Controls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“Unconventional” stuff works bad.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E.g., we had to replace “hit early” with “hit on time”.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It seems that some gestures are </a:t>
            </a:r>
            <a:b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</a:br>
            <a:r>
              <a:rPr lang="en-US" b="0" i="1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inherently</a:t>
            </a:r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 satisfying (like swipe in sync with racket).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2186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0539"/>
            <a:ext cx="626219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Controls, Multiplayer, Difficulty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0" y="775920"/>
            <a:ext cx="7643446" cy="24035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indent="0">
              <a:buNone/>
            </a:pPr>
            <a:r>
              <a:rPr lang="en-US" u="sng" dirty="0">
                <a:solidFill>
                  <a:srgbClr val="333333"/>
                </a:solidFill>
                <a:latin typeface="Quattrocento Sans" panose="020B0604020202020204" charset="0"/>
              </a:rPr>
              <a:t>Multiplayer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People demanded it!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When we added a </a:t>
            </a:r>
            <a:r>
              <a:rPr lang="en-US" i="1" dirty="0">
                <a:solidFill>
                  <a:srgbClr val="333333"/>
                </a:solidFill>
                <a:latin typeface="Quattrocento Sans" panose="020B0604020202020204" charset="0"/>
              </a:rPr>
              <a:t>“vs random opponent”</a:t>
            </a:r>
            <a:br>
              <a:rPr lang="en-US" i="1" dirty="0">
                <a:solidFill>
                  <a:srgbClr val="333333"/>
                </a:solidFill>
                <a:latin typeface="Quattrocento Sans" panose="020B0604020202020204" charset="0"/>
              </a:rPr>
            </a:b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game mode and removed the pause</a:t>
            </a:r>
            <a:b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</a:b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button, people stopped demanding…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A648064-B48C-4E86-A01C-2E792DC19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3" r="3318"/>
          <a:stretch/>
        </p:blipFill>
        <p:spPr>
          <a:xfrm>
            <a:off x="6109138" y="468338"/>
            <a:ext cx="2845676" cy="2948121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B2E9C67-CFD9-4226-951A-3B196DA50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71" y="3325750"/>
            <a:ext cx="5201376" cy="16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91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0539"/>
            <a:ext cx="626219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Controls, Multiplayer, Difficulty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0" y="775919"/>
            <a:ext cx="7643446" cy="40580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indent="0">
              <a:buNone/>
            </a:pPr>
            <a:r>
              <a:rPr lang="en-US" u="sng" dirty="0">
                <a:solidFill>
                  <a:srgbClr val="333333"/>
                </a:solidFill>
                <a:latin typeface="Quattrocento Sans" panose="020B0604020202020204" charset="0"/>
              </a:rPr>
              <a:t>Difficulty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People complained saying that “the game is rigged”,</a:t>
            </a:r>
            <a:b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</a:b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“controls are broken”, “you are forced to pay”.</a:t>
            </a:r>
            <a:endParaRPr lang="en-US" b="0" i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When we made sure that 2/3 of the opponents in the</a:t>
            </a:r>
            <a:b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</a:b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player’s league are weaker than the player, complaints were mostly gone…</a:t>
            </a:r>
            <a:endParaRPr lang="en-US" b="0" i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277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4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4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Hello!</a:t>
            </a:r>
            <a:endParaRPr sz="6000" dirty="0"/>
          </a:p>
        </p:txBody>
      </p:sp>
      <p:cxnSp>
        <p:nvCxnSpPr>
          <p:cNvPr id="104" name="Google Shape;104;p14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FEF9F1A-9356-43F2-A9FE-503FA030D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t="26530" r="24242" b="27530"/>
          <a:stretch/>
        </p:blipFill>
        <p:spPr bwMode="auto">
          <a:xfrm flipH="1">
            <a:off x="672393" y="693117"/>
            <a:ext cx="1645505" cy="151845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00;p14">
            <a:extLst>
              <a:ext uri="{FF2B5EF4-FFF2-40B4-BE49-F238E27FC236}">
                <a16:creationId xmlns:a16="http://schemas.microsoft.com/office/drawing/2014/main" id="{FAB2A8F8-1844-4017-982F-866BA7FF2C5D}"/>
              </a:ext>
            </a:extLst>
          </p:cNvPr>
          <p:cNvSpPr txBox="1">
            <a:spLocks/>
          </p:cNvSpPr>
          <p:nvPr/>
        </p:nvSpPr>
        <p:spPr>
          <a:xfrm>
            <a:off x="2270703" y="1906813"/>
            <a:ext cx="6006487" cy="323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I work at the University of Aizu, Japan.</a:t>
            </a:r>
            <a:br>
              <a:rPr lang="en-GB" dirty="0">
                <a:solidFill>
                  <a:schemeClr val="dk1"/>
                </a:solidFill>
              </a:rPr>
            </a:br>
            <a:r>
              <a:rPr lang="en-GB" dirty="0">
                <a:solidFill>
                  <a:schemeClr val="dk1"/>
                </a:solidFill>
              </a:rPr>
              <a:t>I am also a co-founder of Helium9 Games.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n" sz="16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My primary area is </a:t>
            </a:r>
            <a:r>
              <a:rPr lang="en-US" i="1" dirty="0">
                <a:solidFill>
                  <a:schemeClr val="dk1"/>
                </a:solidFill>
              </a:rPr>
              <a:t>human-like AI</a:t>
            </a:r>
            <a:br>
              <a:rPr lang="en-US" i="1" dirty="0">
                <a:solidFill>
                  <a:schemeClr val="dk1"/>
                </a:solidFill>
              </a:rPr>
            </a:br>
            <a:r>
              <a:rPr lang="en-US" i="1" dirty="0">
                <a:solidFill>
                  <a:schemeClr val="dk1"/>
                </a:solidFill>
              </a:rPr>
              <a:t>for computer games and simulations</a:t>
            </a:r>
            <a:r>
              <a:rPr lang="en-US" dirty="0">
                <a:solidFill>
                  <a:schemeClr val="dk1"/>
                </a:solidFill>
              </a:rPr>
              <a:t>.</a:t>
            </a:r>
          </a:p>
          <a:p>
            <a:pPr marL="0" indent="0">
              <a:buClr>
                <a:schemeClr val="dk1"/>
              </a:buClr>
              <a:buSzPts val="1100"/>
              <a:buFont typeface="Quattrocento Sans"/>
              <a:buNone/>
            </a:pPr>
            <a:endParaRPr lang="en-US" sz="16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Font typeface="Quattrocento Sans"/>
              <a:buNone/>
            </a:pPr>
            <a:r>
              <a:rPr lang="en-US" dirty="0">
                <a:solidFill>
                  <a:schemeClr val="dk1"/>
                </a:solidFill>
              </a:rPr>
              <a:t>I also do some work in </a:t>
            </a:r>
            <a:r>
              <a:rPr lang="en-US" i="1" dirty="0">
                <a:solidFill>
                  <a:schemeClr val="dk1"/>
                </a:solidFill>
              </a:rPr>
              <a:t>gamification of second language acquisition</a:t>
            </a:r>
            <a:r>
              <a:rPr lang="en-US" dirty="0">
                <a:solidFill>
                  <a:schemeClr val="dk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2591"/>
            <a:ext cx="626219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Place of AI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0" y="775919"/>
            <a:ext cx="7643446" cy="40580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indent="0">
              <a:buNone/>
            </a:pPr>
            <a:r>
              <a:rPr lang="en-US" u="sng" dirty="0">
                <a:solidFill>
                  <a:srgbClr val="333333"/>
                </a:solidFill>
                <a:latin typeface="Quattrocento Sans" panose="020B0604020202020204" charset="0"/>
              </a:rPr>
              <a:t>AI is a crucial component in these tweaks</a:t>
            </a:r>
          </a:p>
          <a:p>
            <a:pPr marR="0"/>
            <a:r>
              <a:rPr lang="en-US" i="1" dirty="0">
                <a:solidFill>
                  <a:srgbClr val="333333"/>
                </a:solidFill>
                <a:latin typeface="Quattrocento Sans" panose="020B0604020202020204" charset="0"/>
              </a:rPr>
              <a:t>Everyone</a:t>
            </a: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 wants to win most matches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In real multiplayer, 50%</a:t>
            </a: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 of players won’t be happy…</a:t>
            </a:r>
            <a:endParaRPr lang="en-US" b="0" i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Many want to play </a:t>
            </a:r>
            <a:r>
              <a:rPr lang="en-US" i="1" dirty="0">
                <a:solidFill>
                  <a:srgbClr val="333333"/>
                </a:solidFill>
                <a:latin typeface="Quattrocento Sans" panose="020B0604020202020204" charset="0"/>
              </a:rPr>
              <a:t>against people</a:t>
            </a:r>
            <a:b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</a:b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(with instant matchmaking and zero ping)</a:t>
            </a:r>
            <a:endParaRPr lang="en-US" b="0" i="0" u="none" strike="noStrike" baseline="0" dirty="0">
              <a:solidFill>
                <a:srgbClr val="333333"/>
              </a:solidFill>
              <a:latin typeface="Quattrocento Sans" panose="020B0604020202020204" charset="0"/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828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2591"/>
            <a:ext cx="626219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Evolution of Our AI Development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0" y="775919"/>
            <a:ext cx="8458200" cy="43675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indent="0">
              <a:buNone/>
            </a:pPr>
            <a:r>
              <a:rPr lang="en-US" u="sng" dirty="0">
                <a:solidFill>
                  <a:srgbClr val="333333"/>
                </a:solidFill>
                <a:latin typeface="Quattrocento Sans" panose="020B0604020202020204" charset="0"/>
              </a:rPr>
              <a:t>Earlier Phase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Make sure it mimics players well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Make sure it is as strong as the original player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Tweak to avoid learning obviously poor behavior</a:t>
            </a:r>
            <a:endParaRPr lang="ru-RU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Think how to use “train your AI” capability</a:t>
            </a:r>
          </a:p>
          <a:p>
            <a:pPr marL="76200" marR="0" indent="0">
              <a:buNone/>
            </a:pPr>
            <a:endParaRPr lang="en-US" u="sng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L="76200" marR="0" indent="0">
              <a:buNone/>
            </a:pPr>
            <a:r>
              <a:rPr lang="en-US" u="sng" dirty="0">
                <a:solidFill>
                  <a:srgbClr val="333333"/>
                </a:solidFill>
                <a:latin typeface="Quattrocento Sans" panose="020B0604020202020204" charset="0"/>
              </a:rPr>
              <a:t>Later Phase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Focus on having a large set of AI characters to choose from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Understand AI level to use in matchmaking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990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2591"/>
            <a:ext cx="626219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nd Notes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-1" y="775919"/>
            <a:ext cx="7843345" cy="43675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indent="0">
              <a:buNone/>
            </a:pPr>
            <a:endParaRPr lang="en-US" u="sng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endParaRPr lang="en-US" i="1" u="sng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endParaRPr lang="en-US" i="1" u="sng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endParaRPr lang="en-US" i="1" u="sng" dirty="0">
              <a:solidFill>
                <a:srgbClr val="333333"/>
              </a:solidFill>
              <a:latin typeface="Quattrocento Sans" panose="020B0604020202020204" charset="0"/>
            </a:endParaRP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AI </a:t>
            </a:r>
            <a:r>
              <a:rPr lang="en-US" i="1" dirty="0">
                <a:solidFill>
                  <a:srgbClr val="333333"/>
                </a:solidFill>
                <a:latin typeface="Quattrocento Sans" panose="020B0604020202020204" charset="0"/>
              </a:rPr>
              <a:t>can</a:t>
            </a: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 be a major or pivotal technology in your game.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Though it being at a forefront is unlikely.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Think where AI can make a difference</a:t>
            </a:r>
            <a:b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</a:b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(which functionality </a:t>
            </a:r>
            <a:r>
              <a:rPr lang="en-US" i="1" dirty="0">
                <a:solidFill>
                  <a:srgbClr val="333333"/>
                </a:solidFill>
                <a:latin typeface="Quattrocento Sans" panose="020B0604020202020204" charset="0"/>
              </a:rPr>
              <a:t>cannot exist</a:t>
            </a:r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 without AI?)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Think of features the given AI possesses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28331C-CB59-4B75-ACD8-FFA0849EABB8}"/>
              </a:ext>
            </a:extLst>
          </p:cNvPr>
          <p:cNvSpPr txBox="1"/>
          <p:nvPr/>
        </p:nvSpPr>
        <p:spPr>
          <a:xfrm>
            <a:off x="275895" y="871033"/>
            <a:ext cx="86316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i="1" dirty="0"/>
              <a:t>“</a:t>
            </a:r>
            <a:r>
              <a:rPr lang="en-US" sz="2000" i="1" dirty="0"/>
              <a:t>…</a:t>
            </a:r>
            <a:r>
              <a:rPr lang="ru-RU" sz="2000" i="1" dirty="0" err="1"/>
              <a:t>games</a:t>
            </a:r>
            <a:r>
              <a:rPr lang="ru-RU" sz="2000" i="1" dirty="0"/>
              <a:t> </a:t>
            </a:r>
            <a:r>
              <a:rPr lang="ru-RU" sz="2000" i="1" dirty="0" err="1"/>
              <a:t>are</a:t>
            </a:r>
            <a:r>
              <a:rPr lang="ru-RU" sz="2000" i="1" dirty="0"/>
              <a:t> </a:t>
            </a:r>
            <a:r>
              <a:rPr lang="ru-RU" sz="2000" i="1" dirty="0" err="1"/>
              <a:t>about</a:t>
            </a:r>
            <a:r>
              <a:rPr lang="ru-RU" sz="2000" i="1" dirty="0"/>
              <a:t> </a:t>
            </a:r>
            <a:r>
              <a:rPr lang="ru-RU" sz="2000" i="1" dirty="0" err="1"/>
              <a:t>creating</a:t>
            </a:r>
            <a:r>
              <a:rPr lang="ru-RU" sz="2000" i="1" dirty="0"/>
              <a:t> a</a:t>
            </a:r>
            <a:r>
              <a:rPr lang="en-US" sz="2000" i="1" dirty="0"/>
              <a:t> </a:t>
            </a:r>
            <a:r>
              <a:rPr lang="ru-RU" sz="2000" i="1" dirty="0" err="1"/>
              <a:t>particular</a:t>
            </a:r>
            <a:r>
              <a:rPr lang="ru-RU" sz="2000" i="1" dirty="0"/>
              <a:t> </a:t>
            </a:r>
            <a:r>
              <a:rPr lang="ru-RU" sz="2000" i="1" dirty="0" err="1"/>
              <a:t>experience</a:t>
            </a:r>
            <a:r>
              <a:rPr lang="ru-RU" sz="2000" i="1" dirty="0"/>
              <a:t> </a:t>
            </a:r>
            <a:r>
              <a:rPr lang="ru-RU" sz="2000" i="1" dirty="0" err="1"/>
              <a:t>for</a:t>
            </a:r>
            <a:r>
              <a:rPr lang="ru-RU" sz="2000" i="1" dirty="0"/>
              <a:t> </a:t>
            </a:r>
            <a:r>
              <a:rPr lang="ru-RU" sz="2000" i="1" dirty="0" err="1"/>
              <a:t>the</a:t>
            </a:r>
            <a:r>
              <a:rPr lang="ru-RU" sz="2000" i="1" dirty="0"/>
              <a:t> </a:t>
            </a:r>
            <a:r>
              <a:rPr lang="ru-RU" sz="2000" i="1" dirty="0" err="1"/>
              <a:t>player</a:t>
            </a:r>
            <a:r>
              <a:rPr lang="ru-RU" sz="2000" i="1" dirty="0"/>
              <a:t>—</a:t>
            </a:r>
            <a:r>
              <a:rPr lang="ru-RU" sz="2000" i="1" dirty="0" err="1"/>
              <a:t>whatever</a:t>
            </a:r>
            <a:r>
              <a:rPr lang="ru-RU" sz="2000" i="1" dirty="0"/>
              <a:t> </a:t>
            </a:r>
            <a:r>
              <a:rPr lang="ru-RU" sz="2000" i="1" dirty="0" err="1"/>
              <a:t>that</a:t>
            </a:r>
            <a:r>
              <a:rPr lang="ru-RU" sz="2000" i="1" dirty="0"/>
              <a:t> </a:t>
            </a:r>
            <a:r>
              <a:rPr lang="ru-RU" sz="2000" i="1" dirty="0" err="1"/>
              <a:t>experience</a:t>
            </a:r>
            <a:r>
              <a:rPr lang="en-US" sz="2000" i="1" dirty="0"/>
              <a:t> </a:t>
            </a:r>
            <a:r>
              <a:rPr lang="ru-RU" sz="2000" i="1" dirty="0" err="1"/>
              <a:t>may</a:t>
            </a:r>
            <a:r>
              <a:rPr lang="ru-RU" sz="2000" i="1" dirty="0"/>
              <a:t> </a:t>
            </a:r>
            <a:r>
              <a:rPr lang="ru-RU" sz="2000" i="1" dirty="0" err="1"/>
              <a:t>be</a:t>
            </a:r>
            <a:r>
              <a:rPr lang="ru-RU" sz="2000" i="1" dirty="0"/>
              <a:t>. </a:t>
            </a:r>
            <a:br>
              <a:rPr lang="en-US" sz="2000" i="1" dirty="0"/>
            </a:br>
            <a:r>
              <a:rPr lang="ru-RU" sz="2000" i="1" dirty="0"/>
              <a:t>The </a:t>
            </a:r>
            <a:r>
              <a:rPr lang="ru-RU" sz="2000" i="1" dirty="0" err="1"/>
              <a:t>purpose</a:t>
            </a:r>
            <a:r>
              <a:rPr lang="ru-RU" sz="2000" i="1" dirty="0"/>
              <a:t> </a:t>
            </a:r>
            <a:r>
              <a:rPr lang="ru-RU" sz="2000" i="1" dirty="0" err="1"/>
              <a:t>of</a:t>
            </a:r>
            <a:r>
              <a:rPr lang="ru-RU" sz="2000" i="1" dirty="0"/>
              <a:t> Game AI… </a:t>
            </a:r>
            <a:r>
              <a:rPr lang="ru-RU" sz="2000" i="1" dirty="0" err="1"/>
              <a:t>is</a:t>
            </a:r>
            <a:r>
              <a:rPr lang="ru-RU" sz="2000" i="1" dirty="0"/>
              <a:t> </a:t>
            </a:r>
            <a:r>
              <a:rPr lang="ru-RU" sz="2000" i="1" dirty="0" err="1"/>
              <a:t>to</a:t>
            </a:r>
            <a:r>
              <a:rPr lang="ru-RU" sz="2000" i="1" dirty="0"/>
              <a:t> </a:t>
            </a:r>
            <a:r>
              <a:rPr lang="ru-RU" sz="2000" i="1" dirty="0" err="1"/>
              <a:t>support</a:t>
            </a:r>
            <a:r>
              <a:rPr lang="ru-RU" sz="2000" i="1" dirty="0"/>
              <a:t> </a:t>
            </a:r>
            <a:r>
              <a:rPr lang="ru-RU" sz="2000" i="1" dirty="0" err="1"/>
              <a:t>that</a:t>
            </a:r>
            <a:r>
              <a:rPr lang="en-US" sz="2000" i="1" dirty="0"/>
              <a:t> </a:t>
            </a:r>
            <a:r>
              <a:rPr lang="ru-RU" sz="2000" i="1" dirty="0" err="1"/>
              <a:t>experience</a:t>
            </a:r>
            <a:r>
              <a:rPr lang="ru-RU" sz="2000" i="1" dirty="0"/>
              <a:t>” </a:t>
            </a:r>
            <a:br>
              <a:rPr lang="en-US" sz="2000" i="1" dirty="0"/>
            </a:br>
            <a:r>
              <a:rPr lang="en-US" sz="2000" i="1" dirty="0"/>
              <a:t>(Kevin Dill)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83347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"/>
          <p:cNvSpPr txBox="1">
            <a:spLocks noGrp="1"/>
          </p:cNvSpPr>
          <p:nvPr>
            <p:ph type="subTitle" idx="4294967295"/>
          </p:nvPr>
        </p:nvSpPr>
        <p:spPr>
          <a:xfrm>
            <a:off x="2371500" y="2093775"/>
            <a:ext cx="5021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i="1" dirty="0">
                <a:latin typeface="Lora"/>
                <a:ea typeface="Lora"/>
                <a:cs typeface="Lora"/>
                <a:sym typeface="Lora"/>
              </a:rPr>
              <a:t>Questions are welcome</a:t>
            </a:r>
            <a:endParaRPr sz="3600" b="1"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Maxim Mozgovoy</a:t>
            </a:r>
            <a:endParaRPr lang="en-US" sz="18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The University of Aizu, Japan</a:t>
            </a:r>
            <a:br>
              <a:rPr lang="en-US" sz="1800" dirty="0">
                <a:solidFill>
                  <a:schemeClr val="dk1"/>
                </a:solidFill>
              </a:rPr>
            </a:br>
            <a:r>
              <a:rPr lang="en-US" sz="1800" dirty="0">
                <a:solidFill>
                  <a:schemeClr val="dk1"/>
                </a:solidFill>
              </a:rPr>
              <a:t>Helium9 Games</a:t>
            </a:r>
            <a:br>
              <a:rPr lang="en-US" sz="1800" dirty="0">
                <a:solidFill>
                  <a:schemeClr val="dk1"/>
                </a:solidFill>
              </a:rPr>
            </a:br>
            <a:r>
              <a:rPr lang="en-US" sz="1800" dirty="0">
                <a:solidFill>
                  <a:schemeClr val="dk1"/>
                </a:solidFill>
                <a:highlight>
                  <a:srgbClr val="FFCD00"/>
                </a:highlight>
              </a:rPr>
              <a:t>mozgovoy@u-aizu.ac.jp</a:t>
            </a:r>
          </a:p>
        </p:txBody>
      </p:sp>
      <p:cxnSp>
        <p:nvCxnSpPr>
          <p:cNvPr id="409" name="Google Shape;409;p36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0" name="Google Shape;410;p36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Thanks!</a:t>
            </a:r>
            <a:endParaRPr sz="6000" dirty="0"/>
          </a:p>
        </p:txBody>
      </p:sp>
      <p:cxnSp>
        <p:nvCxnSpPr>
          <p:cNvPr id="411" name="Google Shape;411;p36"/>
          <p:cNvCxnSpPr/>
          <p:nvPr/>
        </p:nvCxnSpPr>
        <p:spPr>
          <a:xfrm>
            <a:off x="5589800" y="1428750"/>
            <a:ext cx="3554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2" name="Google Shape;412;p36"/>
          <p:cNvSpPr/>
          <p:nvPr/>
        </p:nvSpPr>
        <p:spPr>
          <a:xfrm>
            <a:off x="831925" y="859175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36"/>
          <p:cNvGrpSpPr/>
          <p:nvPr/>
        </p:nvGrpSpPr>
        <p:grpSpPr>
          <a:xfrm>
            <a:off x="1148888" y="1190759"/>
            <a:ext cx="505722" cy="475767"/>
            <a:chOff x="5972700" y="2330200"/>
            <a:chExt cx="411625" cy="387275"/>
          </a:xfrm>
        </p:grpSpPr>
        <p:sp>
          <p:nvSpPr>
            <p:cNvPr id="414" name="Google Shape;414;p3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" name="Google Shape;94;p13">
            <a:extLst>
              <a:ext uri="{FF2B5EF4-FFF2-40B4-BE49-F238E27FC236}">
                <a16:creationId xmlns:a16="http://schemas.microsoft.com/office/drawing/2014/main" id="{5A351D5E-CF60-4A32-8532-62BBCC98281D}"/>
              </a:ext>
            </a:extLst>
          </p:cNvPr>
          <p:cNvSpPr txBox="1"/>
          <p:nvPr/>
        </p:nvSpPr>
        <p:spPr>
          <a:xfrm>
            <a:off x="831925" y="4565601"/>
            <a:ext cx="7846200" cy="42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 i="1" dirty="0">
                <a:latin typeface="Lora"/>
                <a:ea typeface="Lora"/>
                <a:cs typeface="Lora"/>
                <a:sym typeface="Lora"/>
              </a:rPr>
              <a:t>Slide template by </a:t>
            </a:r>
            <a:r>
              <a:rPr lang="en" b="1" i="1" u="sng" dirty="0">
                <a:latin typeface="Lora"/>
                <a:ea typeface="Lora"/>
                <a:cs typeface="Lora"/>
                <a:sym typeface="Lora"/>
                <a:hlinkClick r:id="rId3"/>
              </a:rPr>
              <a:t>www.slidescarnival.com</a:t>
            </a:r>
            <a:endParaRPr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r" rtl="0">
              <a:spcBef>
                <a:spcPts val="1000"/>
              </a:spcBef>
              <a:spcAft>
                <a:spcPts val="1000"/>
              </a:spcAft>
              <a:buNone/>
            </a:pPr>
            <a:endParaRPr i="1" dirty="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00738" y="1693523"/>
            <a:ext cx="7033847" cy="11598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Beginning</a:t>
            </a:r>
            <a:endParaRPr baseline="30000"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6" name="Google Shape;735;p39">
            <a:extLst>
              <a:ext uri="{FF2B5EF4-FFF2-40B4-BE49-F238E27FC236}">
                <a16:creationId xmlns:a16="http://schemas.microsoft.com/office/drawing/2014/main" id="{388A0E40-0C3B-4458-B680-09C03BA65A2A}"/>
              </a:ext>
            </a:extLst>
          </p:cNvPr>
          <p:cNvGrpSpPr/>
          <p:nvPr/>
        </p:nvGrpSpPr>
        <p:grpSpPr>
          <a:xfrm>
            <a:off x="1204402" y="2398764"/>
            <a:ext cx="387933" cy="345971"/>
            <a:chOff x="3927500" y="301425"/>
            <a:chExt cx="461550" cy="411625"/>
          </a:xfrm>
        </p:grpSpPr>
        <p:sp>
          <p:nvSpPr>
            <p:cNvPr id="7" name="Google Shape;736;p39">
              <a:extLst>
                <a:ext uri="{FF2B5EF4-FFF2-40B4-BE49-F238E27FC236}">
                  <a16:creationId xmlns:a16="http://schemas.microsoft.com/office/drawing/2014/main" id="{B51E0E9E-F267-4A53-BD5E-7BEF89F1295C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37;p39">
              <a:extLst>
                <a:ext uri="{FF2B5EF4-FFF2-40B4-BE49-F238E27FC236}">
                  <a16:creationId xmlns:a16="http://schemas.microsoft.com/office/drawing/2014/main" id="{9759DFF1-8226-412C-866D-2B16B2A6CEBC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8;p39">
              <a:extLst>
                <a:ext uri="{FF2B5EF4-FFF2-40B4-BE49-F238E27FC236}">
                  <a16:creationId xmlns:a16="http://schemas.microsoft.com/office/drawing/2014/main" id="{524D1383-14B3-4A8F-A70F-CE42508EA890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9;p39">
              <a:extLst>
                <a:ext uri="{FF2B5EF4-FFF2-40B4-BE49-F238E27FC236}">
                  <a16:creationId xmlns:a16="http://schemas.microsoft.com/office/drawing/2014/main" id="{43FE0180-52FE-4731-80CD-BFEDE75EFC9F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40;p39">
              <a:extLst>
                <a:ext uri="{FF2B5EF4-FFF2-40B4-BE49-F238E27FC236}">
                  <a16:creationId xmlns:a16="http://schemas.microsoft.com/office/drawing/2014/main" id="{D547FBDA-7F0D-42F7-B124-0DEFB5FA6A58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1;p39">
              <a:extLst>
                <a:ext uri="{FF2B5EF4-FFF2-40B4-BE49-F238E27FC236}">
                  <a16:creationId xmlns:a16="http://schemas.microsoft.com/office/drawing/2014/main" id="{29C367B8-EAB1-42A6-B585-CE4DB2B68C14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2;p39">
              <a:extLst>
                <a:ext uri="{FF2B5EF4-FFF2-40B4-BE49-F238E27FC236}">
                  <a16:creationId xmlns:a16="http://schemas.microsoft.com/office/drawing/2014/main" id="{537828B5-5CA8-412B-933D-59AA4EA938C9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3;p39">
              <a:extLst>
                <a:ext uri="{FF2B5EF4-FFF2-40B4-BE49-F238E27FC236}">
                  <a16:creationId xmlns:a16="http://schemas.microsoft.com/office/drawing/2014/main" id="{F7F11DCB-24ED-4FBA-B850-BA66305B6485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4;p39">
              <a:extLst>
                <a:ext uri="{FF2B5EF4-FFF2-40B4-BE49-F238E27FC236}">
                  <a16:creationId xmlns:a16="http://schemas.microsoft.com/office/drawing/2014/main" id="{E50863EE-D3E8-476D-BFB8-3F7CCBBD82AF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5;p39">
              <a:extLst>
                <a:ext uri="{FF2B5EF4-FFF2-40B4-BE49-F238E27FC236}">
                  <a16:creationId xmlns:a16="http://schemas.microsoft.com/office/drawing/2014/main" id="{448E0C35-602E-42A0-B557-D1D958AC3356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6;p39">
              <a:extLst>
                <a:ext uri="{FF2B5EF4-FFF2-40B4-BE49-F238E27FC236}">
                  <a16:creationId xmlns:a16="http://schemas.microsoft.com/office/drawing/2014/main" id="{071DD4D5-F801-4324-96BC-51BA83200621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7;p39">
              <a:extLst>
                <a:ext uri="{FF2B5EF4-FFF2-40B4-BE49-F238E27FC236}">
                  <a16:creationId xmlns:a16="http://schemas.microsoft.com/office/drawing/2014/main" id="{716EF096-416F-4398-8C68-14075E41488C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8;p39">
              <a:extLst>
                <a:ext uri="{FF2B5EF4-FFF2-40B4-BE49-F238E27FC236}">
                  <a16:creationId xmlns:a16="http://schemas.microsoft.com/office/drawing/2014/main" id="{D9748919-8820-4F5E-B275-46CDFA0D7B27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9;p39">
              <a:extLst>
                <a:ext uri="{FF2B5EF4-FFF2-40B4-BE49-F238E27FC236}">
                  <a16:creationId xmlns:a16="http://schemas.microsoft.com/office/drawing/2014/main" id="{058514DA-3FEE-4BE9-B08B-11C03C7D1D66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0;p39">
              <a:extLst>
                <a:ext uri="{FF2B5EF4-FFF2-40B4-BE49-F238E27FC236}">
                  <a16:creationId xmlns:a16="http://schemas.microsoft.com/office/drawing/2014/main" id="{3DE8F689-1A90-48BC-8304-52CB7D161010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1;p39">
              <a:extLst>
                <a:ext uri="{FF2B5EF4-FFF2-40B4-BE49-F238E27FC236}">
                  <a16:creationId xmlns:a16="http://schemas.microsoft.com/office/drawing/2014/main" id="{593246F0-D701-49FE-AA27-BA559484FA93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2;p39">
              <a:extLst>
                <a:ext uri="{FF2B5EF4-FFF2-40B4-BE49-F238E27FC236}">
                  <a16:creationId xmlns:a16="http://schemas.microsoft.com/office/drawing/2014/main" id="{F6428BAA-BA16-4371-8C7C-914B161F51E9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3;p39">
              <a:extLst>
                <a:ext uri="{FF2B5EF4-FFF2-40B4-BE49-F238E27FC236}">
                  <a16:creationId xmlns:a16="http://schemas.microsoft.com/office/drawing/2014/main" id="{2C50436C-2A81-46E7-B8C6-11F6D3EA39DF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4;p39">
              <a:extLst>
                <a:ext uri="{FF2B5EF4-FFF2-40B4-BE49-F238E27FC236}">
                  <a16:creationId xmlns:a16="http://schemas.microsoft.com/office/drawing/2014/main" id="{49F82706-B38D-45DA-A664-0814E8796B39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5;p39">
              <a:extLst>
                <a:ext uri="{FF2B5EF4-FFF2-40B4-BE49-F238E27FC236}">
                  <a16:creationId xmlns:a16="http://schemas.microsoft.com/office/drawing/2014/main" id="{F1DE7672-D8ED-482C-BB78-90DE5CABB851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6;p39">
              <a:extLst>
                <a:ext uri="{FF2B5EF4-FFF2-40B4-BE49-F238E27FC236}">
                  <a16:creationId xmlns:a16="http://schemas.microsoft.com/office/drawing/2014/main" id="{1E14F94D-DD5C-4148-BDA3-46552CC41429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7;p39">
              <a:extLst>
                <a:ext uri="{FF2B5EF4-FFF2-40B4-BE49-F238E27FC236}">
                  <a16:creationId xmlns:a16="http://schemas.microsoft.com/office/drawing/2014/main" id="{94277E25-FDB4-45B7-B8DB-892FF5B5B580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8;p39">
              <a:extLst>
                <a:ext uri="{FF2B5EF4-FFF2-40B4-BE49-F238E27FC236}">
                  <a16:creationId xmlns:a16="http://schemas.microsoft.com/office/drawing/2014/main" id="{335BA1DC-6D19-4726-BC62-6711895132AB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9;p39">
              <a:extLst>
                <a:ext uri="{FF2B5EF4-FFF2-40B4-BE49-F238E27FC236}">
                  <a16:creationId xmlns:a16="http://schemas.microsoft.com/office/drawing/2014/main" id="{3E9150F6-ABD6-4126-A149-27F25521975B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0;p39">
              <a:extLst>
                <a:ext uri="{FF2B5EF4-FFF2-40B4-BE49-F238E27FC236}">
                  <a16:creationId xmlns:a16="http://schemas.microsoft.com/office/drawing/2014/main" id="{0D61C463-E22E-4DC9-ACB0-45C0620A8637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1;p39">
              <a:extLst>
                <a:ext uri="{FF2B5EF4-FFF2-40B4-BE49-F238E27FC236}">
                  <a16:creationId xmlns:a16="http://schemas.microsoft.com/office/drawing/2014/main" id="{585DA6B0-F1A7-45C6-8B1A-94C21CFFCA81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2;p39">
              <a:extLst>
                <a:ext uri="{FF2B5EF4-FFF2-40B4-BE49-F238E27FC236}">
                  <a16:creationId xmlns:a16="http://schemas.microsoft.com/office/drawing/2014/main" id="{725238C6-C1C4-4F3E-81C9-13105204EC88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00;p14">
            <a:extLst>
              <a:ext uri="{FF2B5EF4-FFF2-40B4-BE49-F238E27FC236}">
                <a16:creationId xmlns:a16="http://schemas.microsoft.com/office/drawing/2014/main" id="{BA745752-7CDA-4A3E-B5F7-C5F6A9C40EBA}"/>
              </a:ext>
            </a:extLst>
          </p:cNvPr>
          <p:cNvSpPr txBox="1">
            <a:spLocks/>
          </p:cNvSpPr>
          <p:nvPr/>
        </p:nvSpPr>
        <p:spPr>
          <a:xfrm>
            <a:off x="2657231" y="3325212"/>
            <a:ext cx="6296171" cy="95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</a:rPr>
              <a:t>Yet Another Indie Game Project</a:t>
            </a:r>
            <a:br>
              <a:rPr lang="en-US" sz="2000" dirty="0">
                <a:solidFill>
                  <a:schemeClr val="dk1"/>
                </a:solidFill>
              </a:rPr>
            </a:br>
            <a:r>
              <a:rPr lang="en-US" sz="2000" dirty="0">
                <a:highlight>
                  <a:srgbClr val="FFCD00"/>
                </a:highlight>
              </a:rPr>
              <a:t>(with a twist)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0549"/>
            <a:ext cx="4511550" cy="435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Initiating a game project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5631" y="858804"/>
            <a:ext cx="8112369" cy="42846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What is doable?</a:t>
            </a:r>
          </a:p>
          <a:p>
            <a:pPr lvl="1" indent="-381000">
              <a:spcBef>
                <a:spcPts val="600"/>
              </a:spcBef>
              <a:buSzPts val="2400"/>
              <a:buChar char="◉"/>
            </a:pPr>
            <a:r>
              <a:rPr lang="en-US" dirty="0"/>
              <a:t>Money</a:t>
            </a:r>
          </a:p>
          <a:p>
            <a:pPr lvl="1" indent="-381000">
              <a:spcBef>
                <a:spcPts val="600"/>
              </a:spcBef>
              <a:buSzPts val="2400"/>
              <a:buChar char="◉"/>
            </a:pPr>
            <a:r>
              <a:rPr lang="en-US" dirty="0"/>
              <a:t>Time</a:t>
            </a:r>
          </a:p>
          <a:p>
            <a:pPr lvl="1" indent="-381000">
              <a:spcBef>
                <a:spcPts val="600"/>
              </a:spcBef>
              <a:buSzPts val="2400"/>
              <a:buChar char="◉"/>
            </a:pPr>
            <a:r>
              <a:rPr lang="en-US" dirty="0"/>
              <a:t>Complexity</a:t>
            </a:r>
          </a:p>
          <a:p>
            <a:r>
              <a:rPr lang="en-US" dirty="0"/>
              <a:t>What is not too risky?</a:t>
            </a:r>
          </a:p>
          <a:p>
            <a:pPr lvl="1" indent="-381000">
              <a:spcBef>
                <a:spcPts val="600"/>
              </a:spcBef>
              <a:buSzPts val="2400"/>
              <a:buChar char="◉"/>
            </a:pPr>
            <a:r>
              <a:rPr lang="en-US" dirty="0"/>
              <a:t>“Safer” genres in terms of </a:t>
            </a:r>
            <a:br>
              <a:rPr lang="en-US" dirty="0"/>
            </a:br>
            <a:r>
              <a:rPr lang="en-US" dirty="0"/>
              <a:t>audience and competition</a:t>
            </a:r>
          </a:p>
          <a:p>
            <a:pPr lvl="1" indent="-381000">
              <a:spcBef>
                <a:spcPts val="600"/>
              </a:spcBef>
              <a:buSzPts val="2400"/>
              <a:buChar char="◉"/>
            </a:pPr>
            <a:r>
              <a:rPr lang="en-US" dirty="0"/>
              <a:t>Easier discoverability (keywords)</a:t>
            </a:r>
          </a:p>
          <a:p>
            <a:pPr lvl="1" indent="-381000">
              <a:spcBef>
                <a:spcPts val="600"/>
              </a:spcBef>
              <a:buSzPts val="2400"/>
              <a:buChar char="◉"/>
            </a:pPr>
            <a:r>
              <a:rPr lang="en-US" dirty="0"/>
              <a:t>Fewer debate-raising elements</a:t>
            </a:r>
          </a:p>
          <a:p>
            <a:r>
              <a:rPr lang="en-US" dirty="0"/>
              <a:t>How to stand out? (Twist)</a:t>
            </a:r>
          </a:p>
          <a:p>
            <a:pPr marL="558800" lvl="1" indent="0">
              <a:buNone/>
            </a:pPr>
            <a:endParaRPr lang="en-US"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3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6A637C-71E9-406D-BBE9-12CC31F6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22" y="1773289"/>
            <a:ext cx="3600179" cy="31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8F7FD641-F4F0-4D1C-9381-CE61AD455B37}"/>
              </a:ext>
            </a:extLst>
          </p:cNvPr>
          <p:cNvSpPr/>
          <p:nvPr/>
        </p:nvSpPr>
        <p:spPr>
          <a:xfrm rot="1231260">
            <a:off x="4798969" y="521644"/>
            <a:ext cx="1773621" cy="1253696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110;p15">
            <a:extLst>
              <a:ext uri="{FF2B5EF4-FFF2-40B4-BE49-F238E27FC236}">
                <a16:creationId xmlns:a16="http://schemas.microsoft.com/office/drawing/2014/main" id="{DC1FB955-C22F-4CAB-A57E-9B85AC7B607E}"/>
              </a:ext>
            </a:extLst>
          </p:cNvPr>
          <p:cNvSpPr txBox="1">
            <a:spLocks/>
          </p:cNvSpPr>
          <p:nvPr/>
        </p:nvSpPr>
        <p:spPr>
          <a:xfrm>
            <a:off x="4984604" y="799547"/>
            <a:ext cx="1751455" cy="61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dirty="0"/>
              <a:t>TENNIS!</a:t>
            </a:r>
            <a:endParaRPr lang="en-US" baseline="30000" dirty="0"/>
          </a:p>
        </p:txBody>
      </p:sp>
      <p:sp>
        <p:nvSpPr>
          <p:cNvPr id="15" name="Google Shape;110;p15">
            <a:extLst>
              <a:ext uri="{FF2B5EF4-FFF2-40B4-BE49-F238E27FC236}">
                <a16:creationId xmlns:a16="http://schemas.microsoft.com/office/drawing/2014/main" id="{4C837317-A229-4E19-A2E0-008B2788652E}"/>
              </a:ext>
            </a:extLst>
          </p:cNvPr>
          <p:cNvSpPr txBox="1">
            <a:spLocks/>
          </p:cNvSpPr>
          <p:nvPr/>
        </p:nvSpPr>
        <p:spPr>
          <a:xfrm>
            <a:off x="6756892" y="858804"/>
            <a:ext cx="2014264" cy="61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altLang="ja-JP" sz="3600" baseline="30000" dirty="0">
                <a:latin typeface="Lora" pitchFamily="2" charset="0"/>
              </a:rPr>
              <a:t>¯\_(</a:t>
            </a:r>
            <a:r>
              <a:rPr lang="ja-JP" altLang="en-US" sz="3600" baseline="30000" dirty="0">
                <a:latin typeface="Lora" pitchFamily="2" charset="0"/>
              </a:rPr>
              <a:t>ツ</a:t>
            </a:r>
            <a:r>
              <a:rPr lang="en-US" altLang="ja-JP" sz="3600" baseline="30000" dirty="0">
                <a:latin typeface="Lora" pitchFamily="2" charset="0"/>
              </a:rPr>
              <a:t>)_/¯</a:t>
            </a:r>
            <a:endParaRPr lang="en-US" sz="3600" baseline="30000" dirty="0">
              <a:latin typeface="Lor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FD2CBC-0F99-45DC-9A3E-8C3D7EBB9B26}"/>
              </a:ext>
            </a:extLst>
          </p:cNvPr>
          <p:cNvSpPr txBox="1"/>
          <p:nvPr/>
        </p:nvSpPr>
        <p:spPr>
          <a:xfrm>
            <a:off x="6312420" y="4630091"/>
            <a:ext cx="2603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>
                <a:highlight>
                  <a:srgbClr val="FFCD00"/>
                </a:highlight>
                <a:latin typeface="Quattrocento Sans" panose="020B0604020202020204" charset="0"/>
                <a:sym typeface="Quattrocento Sans"/>
              </a:rPr>
              <a:t>Tennis for Two (1958)</a:t>
            </a:r>
            <a:endParaRPr lang="en-US" sz="2000" dirty="0">
              <a:highlight>
                <a:srgbClr val="FFCD00"/>
              </a:highlight>
              <a:latin typeface="Quattrocent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6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8360"/>
            <a:ext cx="4597519" cy="435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Stand out vs. Go with the crowd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7453" y="807689"/>
            <a:ext cx="8800124" cy="43357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Go with the crowd: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Basic gameplay (tennis…)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Metagame / Character progression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Monetization (F2P, long term play)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endParaRPr lang="en-US" dirty="0"/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Stand out: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Stylish '20s environment.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More tactical / less arcade.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Trainable AI bots.</a:t>
            </a:r>
            <a:endParaRPr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55442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5A7D24-7473-43C5-B79F-623E1F7B03B4}"/>
              </a:ext>
            </a:extLst>
          </p:cNvPr>
          <p:cNvSpPr txBox="1"/>
          <p:nvPr/>
        </p:nvSpPr>
        <p:spPr>
          <a:xfrm>
            <a:off x="4514937" y="4463320"/>
            <a:ext cx="4384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>
                <a:highlight>
                  <a:srgbClr val="FFCD00"/>
                </a:highlight>
                <a:latin typeface="Quattrocento Sans" panose="020B0604020202020204" charset="0"/>
                <a:sym typeface="Quattrocento Sans"/>
              </a:rPr>
              <a:t>Developing trainable bots for a mobile game of tennis (</a:t>
            </a:r>
            <a:r>
              <a:rPr lang="en-US" sz="2000" i="1" dirty="0">
                <a:highlight>
                  <a:srgbClr val="FFCD00"/>
                </a:highlight>
                <a:latin typeface="Quattrocento Sans" panose="020B0604020202020204" charset="0"/>
                <a:sym typeface="Quattrocento Sans"/>
              </a:rPr>
              <a:t>Game-On, 2015</a:t>
            </a:r>
            <a:r>
              <a:rPr lang="en-US" sz="2000" dirty="0">
                <a:highlight>
                  <a:srgbClr val="FFCD00"/>
                </a:highlight>
                <a:latin typeface="Quattrocento Sans" panose="020B0604020202020204" charset="0"/>
                <a:sym typeface="Quattrocento Sans"/>
              </a:rPr>
              <a:t>)</a:t>
            </a:r>
            <a:endParaRPr lang="en-US" sz="2000" dirty="0">
              <a:highlight>
                <a:srgbClr val="FFCD00"/>
              </a:highlight>
              <a:latin typeface="Quattrocento Sans" panose="020B0604020202020204" charset="0"/>
            </a:endParaRPr>
          </a:p>
        </p:txBody>
      </p:sp>
      <p:pic>
        <p:nvPicPr>
          <p:cNvPr id="4" name="Picture 3" descr="A picture containing grass, sport, athletic game, tennis&#10;&#10;Description automatically generated">
            <a:extLst>
              <a:ext uri="{FF2B5EF4-FFF2-40B4-BE49-F238E27FC236}">
                <a16:creationId xmlns:a16="http://schemas.microsoft.com/office/drawing/2014/main" id="{753F7ED6-4908-4A14-8F2D-5812280D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776" y="1934086"/>
            <a:ext cx="341114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8363"/>
            <a:ext cx="6504473" cy="435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Trainable bots: motivation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0" y="659850"/>
            <a:ext cx="9144000" cy="4483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Back in 2015 we considered AI </a:t>
            </a:r>
            <a:r>
              <a:rPr lang="en-US" i="1" dirty="0"/>
              <a:t>the</a:t>
            </a:r>
            <a:r>
              <a:rPr lang="en-US" dirty="0"/>
              <a:t> single most important “gimmick”</a:t>
            </a:r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(other elements just “had to be there” in any case)</a:t>
            </a:r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lang="en-US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Tennis is a relatively simple game. How to retain users?</a:t>
            </a:r>
          </a:p>
          <a:p>
            <a:pPr lvl="1" indent="-381000">
              <a:spcBef>
                <a:spcPts val="600"/>
              </a:spcBef>
              <a:buSzPts val="2400"/>
              <a:buChar char="◉"/>
            </a:pPr>
            <a:r>
              <a:rPr lang="en-US" dirty="0"/>
              <a:t>Numerous opponents, diverse in their skills and behavior.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Tennis is a fast game. What to do with multiplayer mode?</a:t>
            </a:r>
          </a:p>
          <a:p>
            <a:pPr lvl="1" indent="-381000">
              <a:spcBef>
                <a:spcPts val="600"/>
              </a:spcBef>
              <a:buSzPts val="2400"/>
              <a:buChar char="◉"/>
            </a:pPr>
            <a:r>
              <a:rPr lang="en-US" dirty="0"/>
              <a:t>Lags/slowdowns are a problem.</a:t>
            </a:r>
          </a:p>
          <a:p>
            <a:pPr lvl="1" indent="-381000">
              <a:spcBef>
                <a:spcPts val="600"/>
              </a:spcBef>
              <a:buSzPts val="2400"/>
              <a:buChar char="◉"/>
            </a:pPr>
            <a:r>
              <a:rPr lang="en-US" dirty="0"/>
              <a:t>Matchmaking is a problem. (Same region / same skills).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How about </a:t>
            </a:r>
            <a:r>
              <a:rPr lang="en-US" i="1" dirty="0"/>
              <a:t>trainable bots</a:t>
            </a:r>
            <a:r>
              <a:rPr lang="en-US" dirty="0"/>
              <a:t>? </a:t>
            </a:r>
          </a:p>
          <a:p>
            <a:pPr lvl="1" indent="-381000">
              <a:spcBef>
                <a:spcPts val="600"/>
              </a:spcBef>
              <a:buSzPts val="2400"/>
              <a:buChar char="◉"/>
            </a:pPr>
            <a:r>
              <a:rPr lang="en-US" dirty="0"/>
              <a:t>We’ll learn play styles of our users and turn them into opponents!</a:t>
            </a:r>
            <a:endParaRPr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55445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84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>
            <a:extLst>
              <a:ext uri="{FF2B5EF4-FFF2-40B4-BE49-F238E27FC236}">
                <a16:creationId xmlns:a16="http://schemas.microsoft.com/office/drawing/2014/main" id="{8E19F3C9-7AE6-4353-934D-E9A8A8E3F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518" y="1293311"/>
            <a:ext cx="3339060" cy="345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8363"/>
            <a:ext cx="6504473" cy="435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Under the hood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0" y="659850"/>
            <a:ext cx="9144000" cy="4483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In terms of ML architecture, our AI is quite traditional:</a:t>
            </a:r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lang="en-US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Hierarchical Markov decision processes </a:t>
            </a:r>
            <a:br>
              <a:rPr lang="en-US" dirty="0"/>
            </a:br>
            <a:r>
              <a:rPr lang="en-US" dirty="0"/>
              <a:t>for knowledge representation.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Handcrafted set of features.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Few additional heuristics / hacks.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endParaRPr lang="en-US" dirty="0"/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Behavior of a player can be learned</a:t>
            </a:r>
            <a:br>
              <a:rPr lang="en-US" dirty="0"/>
            </a:br>
            <a:r>
              <a:rPr lang="en-US" dirty="0"/>
              <a:t>reliably after 10-15 min of observation.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endParaRPr lang="en-US"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55445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504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00738" y="1693523"/>
            <a:ext cx="7033847" cy="11598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Petty Problems</a:t>
            </a:r>
            <a:endParaRPr baseline="30000"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6" name="Google Shape;735;p39">
            <a:extLst>
              <a:ext uri="{FF2B5EF4-FFF2-40B4-BE49-F238E27FC236}">
                <a16:creationId xmlns:a16="http://schemas.microsoft.com/office/drawing/2014/main" id="{388A0E40-0C3B-4458-B680-09C03BA65A2A}"/>
              </a:ext>
            </a:extLst>
          </p:cNvPr>
          <p:cNvGrpSpPr/>
          <p:nvPr/>
        </p:nvGrpSpPr>
        <p:grpSpPr>
          <a:xfrm>
            <a:off x="1204402" y="2398764"/>
            <a:ext cx="387933" cy="345971"/>
            <a:chOff x="3927500" y="301425"/>
            <a:chExt cx="461550" cy="411625"/>
          </a:xfrm>
        </p:grpSpPr>
        <p:sp>
          <p:nvSpPr>
            <p:cNvPr id="7" name="Google Shape;736;p39">
              <a:extLst>
                <a:ext uri="{FF2B5EF4-FFF2-40B4-BE49-F238E27FC236}">
                  <a16:creationId xmlns:a16="http://schemas.microsoft.com/office/drawing/2014/main" id="{B51E0E9E-F267-4A53-BD5E-7BEF89F1295C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37;p39">
              <a:extLst>
                <a:ext uri="{FF2B5EF4-FFF2-40B4-BE49-F238E27FC236}">
                  <a16:creationId xmlns:a16="http://schemas.microsoft.com/office/drawing/2014/main" id="{9759DFF1-8226-412C-866D-2B16B2A6CEBC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8;p39">
              <a:extLst>
                <a:ext uri="{FF2B5EF4-FFF2-40B4-BE49-F238E27FC236}">
                  <a16:creationId xmlns:a16="http://schemas.microsoft.com/office/drawing/2014/main" id="{524D1383-14B3-4A8F-A70F-CE42508EA890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9;p39">
              <a:extLst>
                <a:ext uri="{FF2B5EF4-FFF2-40B4-BE49-F238E27FC236}">
                  <a16:creationId xmlns:a16="http://schemas.microsoft.com/office/drawing/2014/main" id="{43FE0180-52FE-4731-80CD-BFEDE75EFC9F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40;p39">
              <a:extLst>
                <a:ext uri="{FF2B5EF4-FFF2-40B4-BE49-F238E27FC236}">
                  <a16:creationId xmlns:a16="http://schemas.microsoft.com/office/drawing/2014/main" id="{D547FBDA-7F0D-42F7-B124-0DEFB5FA6A58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1;p39">
              <a:extLst>
                <a:ext uri="{FF2B5EF4-FFF2-40B4-BE49-F238E27FC236}">
                  <a16:creationId xmlns:a16="http://schemas.microsoft.com/office/drawing/2014/main" id="{29C367B8-EAB1-42A6-B585-CE4DB2B68C14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2;p39">
              <a:extLst>
                <a:ext uri="{FF2B5EF4-FFF2-40B4-BE49-F238E27FC236}">
                  <a16:creationId xmlns:a16="http://schemas.microsoft.com/office/drawing/2014/main" id="{537828B5-5CA8-412B-933D-59AA4EA938C9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3;p39">
              <a:extLst>
                <a:ext uri="{FF2B5EF4-FFF2-40B4-BE49-F238E27FC236}">
                  <a16:creationId xmlns:a16="http://schemas.microsoft.com/office/drawing/2014/main" id="{F7F11DCB-24ED-4FBA-B850-BA66305B6485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4;p39">
              <a:extLst>
                <a:ext uri="{FF2B5EF4-FFF2-40B4-BE49-F238E27FC236}">
                  <a16:creationId xmlns:a16="http://schemas.microsoft.com/office/drawing/2014/main" id="{E50863EE-D3E8-476D-BFB8-3F7CCBBD82AF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5;p39">
              <a:extLst>
                <a:ext uri="{FF2B5EF4-FFF2-40B4-BE49-F238E27FC236}">
                  <a16:creationId xmlns:a16="http://schemas.microsoft.com/office/drawing/2014/main" id="{448E0C35-602E-42A0-B557-D1D958AC3356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6;p39">
              <a:extLst>
                <a:ext uri="{FF2B5EF4-FFF2-40B4-BE49-F238E27FC236}">
                  <a16:creationId xmlns:a16="http://schemas.microsoft.com/office/drawing/2014/main" id="{071DD4D5-F801-4324-96BC-51BA83200621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7;p39">
              <a:extLst>
                <a:ext uri="{FF2B5EF4-FFF2-40B4-BE49-F238E27FC236}">
                  <a16:creationId xmlns:a16="http://schemas.microsoft.com/office/drawing/2014/main" id="{716EF096-416F-4398-8C68-14075E41488C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8;p39">
              <a:extLst>
                <a:ext uri="{FF2B5EF4-FFF2-40B4-BE49-F238E27FC236}">
                  <a16:creationId xmlns:a16="http://schemas.microsoft.com/office/drawing/2014/main" id="{D9748919-8820-4F5E-B275-46CDFA0D7B27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9;p39">
              <a:extLst>
                <a:ext uri="{FF2B5EF4-FFF2-40B4-BE49-F238E27FC236}">
                  <a16:creationId xmlns:a16="http://schemas.microsoft.com/office/drawing/2014/main" id="{058514DA-3FEE-4BE9-B08B-11C03C7D1D66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0;p39">
              <a:extLst>
                <a:ext uri="{FF2B5EF4-FFF2-40B4-BE49-F238E27FC236}">
                  <a16:creationId xmlns:a16="http://schemas.microsoft.com/office/drawing/2014/main" id="{3DE8F689-1A90-48BC-8304-52CB7D161010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1;p39">
              <a:extLst>
                <a:ext uri="{FF2B5EF4-FFF2-40B4-BE49-F238E27FC236}">
                  <a16:creationId xmlns:a16="http://schemas.microsoft.com/office/drawing/2014/main" id="{593246F0-D701-49FE-AA27-BA559484FA93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2;p39">
              <a:extLst>
                <a:ext uri="{FF2B5EF4-FFF2-40B4-BE49-F238E27FC236}">
                  <a16:creationId xmlns:a16="http://schemas.microsoft.com/office/drawing/2014/main" id="{F6428BAA-BA16-4371-8C7C-914B161F51E9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3;p39">
              <a:extLst>
                <a:ext uri="{FF2B5EF4-FFF2-40B4-BE49-F238E27FC236}">
                  <a16:creationId xmlns:a16="http://schemas.microsoft.com/office/drawing/2014/main" id="{2C50436C-2A81-46E7-B8C6-11F6D3EA39DF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4;p39">
              <a:extLst>
                <a:ext uri="{FF2B5EF4-FFF2-40B4-BE49-F238E27FC236}">
                  <a16:creationId xmlns:a16="http://schemas.microsoft.com/office/drawing/2014/main" id="{49F82706-B38D-45DA-A664-0814E8796B39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5;p39">
              <a:extLst>
                <a:ext uri="{FF2B5EF4-FFF2-40B4-BE49-F238E27FC236}">
                  <a16:creationId xmlns:a16="http://schemas.microsoft.com/office/drawing/2014/main" id="{F1DE7672-D8ED-482C-BB78-90DE5CABB851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6;p39">
              <a:extLst>
                <a:ext uri="{FF2B5EF4-FFF2-40B4-BE49-F238E27FC236}">
                  <a16:creationId xmlns:a16="http://schemas.microsoft.com/office/drawing/2014/main" id="{1E14F94D-DD5C-4148-BDA3-46552CC41429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7;p39">
              <a:extLst>
                <a:ext uri="{FF2B5EF4-FFF2-40B4-BE49-F238E27FC236}">
                  <a16:creationId xmlns:a16="http://schemas.microsoft.com/office/drawing/2014/main" id="{94277E25-FDB4-45B7-B8DB-892FF5B5B580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8;p39">
              <a:extLst>
                <a:ext uri="{FF2B5EF4-FFF2-40B4-BE49-F238E27FC236}">
                  <a16:creationId xmlns:a16="http://schemas.microsoft.com/office/drawing/2014/main" id="{335BA1DC-6D19-4726-BC62-6711895132AB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9;p39">
              <a:extLst>
                <a:ext uri="{FF2B5EF4-FFF2-40B4-BE49-F238E27FC236}">
                  <a16:creationId xmlns:a16="http://schemas.microsoft.com/office/drawing/2014/main" id="{3E9150F6-ABD6-4126-A149-27F25521975B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0;p39">
              <a:extLst>
                <a:ext uri="{FF2B5EF4-FFF2-40B4-BE49-F238E27FC236}">
                  <a16:creationId xmlns:a16="http://schemas.microsoft.com/office/drawing/2014/main" id="{0D61C463-E22E-4DC9-ACB0-45C0620A8637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1;p39">
              <a:extLst>
                <a:ext uri="{FF2B5EF4-FFF2-40B4-BE49-F238E27FC236}">
                  <a16:creationId xmlns:a16="http://schemas.microsoft.com/office/drawing/2014/main" id="{585DA6B0-F1A7-45C6-8B1A-94C21CFFCA81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2;p39">
              <a:extLst>
                <a:ext uri="{FF2B5EF4-FFF2-40B4-BE49-F238E27FC236}">
                  <a16:creationId xmlns:a16="http://schemas.microsoft.com/office/drawing/2014/main" id="{725238C6-C1C4-4F3E-81C9-13105204EC88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00;p14">
            <a:extLst>
              <a:ext uri="{FF2B5EF4-FFF2-40B4-BE49-F238E27FC236}">
                <a16:creationId xmlns:a16="http://schemas.microsoft.com/office/drawing/2014/main" id="{BA745752-7CDA-4A3E-B5F7-C5F6A9C40EBA}"/>
              </a:ext>
            </a:extLst>
          </p:cNvPr>
          <p:cNvSpPr txBox="1">
            <a:spLocks/>
          </p:cNvSpPr>
          <p:nvPr/>
        </p:nvSpPr>
        <p:spPr>
          <a:xfrm>
            <a:off x="2657231" y="3325212"/>
            <a:ext cx="6296171" cy="95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</a:rPr>
              <a:t>The Trifles Strike Back</a:t>
            </a:r>
            <a:endParaRPr lang="en-US" sz="2000" dirty="0">
              <a:highlight>
                <a:srgbClr val="FFCD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32089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250539"/>
            <a:ext cx="626219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Blurb (abridged)</a:t>
            </a:r>
            <a:endParaRPr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-1" y="1085457"/>
            <a:ext cx="8800124" cy="3478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Precise Swipe and  touch controls.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Realistic / true motion  ball and shot physics.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L</a:t>
            </a:r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ag-free </a:t>
            </a:r>
            <a:r>
              <a:rPr lang="en-US" b="0" i="1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asynchronous multiplayer</a:t>
            </a:r>
            <a:r>
              <a:rPr lang="en-US" b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.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Earn trophies in leagues and major tournaments.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Train your game AI character to play just like  you.</a:t>
            </a:r>
          </a:p>
          <a:p>
            <a:pPr marR="0"/>
            <a:r>
              <a:rPr lang="en-US" dirty="0">
                <a:solidFill>
                  <a:srgbClr val="333333"/>
                </a:solidFill>
                <a:latin typeface="Quattrocento Sans" panose="020B0604020202020204" charset="0"/>
              </a:rPr>
              <a:t>C</a:t>
            </a:r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ustomize and develop your character.</a:t>
            </a:r>
          </a:p>
          <a:p>
            <a:pPr marR="0"/>
            <a:r>
              <a:rPr lang="en-US" b="0" i="0" u="none" strike="noStrike" baseline="0" dirty="0">
                <a:solidFill>
                  <a:srgbClr val="333333"/>
                </a:solidFill>
                <a:latin typeface="Quattrocento Sans" panose="020B0604020202020204" charset="0"/>
              </a:rPr>
              <a:t>Join private clubs, earn prizes, climb global leaderboards!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347621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194205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23176</TotalTime>
  <Words>1601</Words>
  <Application>Microsoft Office PowerPoint</Application>
  <PresentationFormat>On-screen Show (16:9)</PresentationFormat>
  <Paragraphs>218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Quattrocento Sans</vt:lpstr>
      <vt:lpstr>Lora</vt:lpstr>
      <vt:lpstr>Roboto</vt:lpstr>
      <vt:lpstr>Arial</vt:lpstr>
      <vt:lpstr>Viola template</vt:lpstr>
      <vt:lpstr>AI at Heart: Experiences of a Mobile Game Developer</vt:lpstr>
      <vt:lpstr>Hello!</vt:lpstr>
      <vt:lpstr>The Beginning</vt:lpstr>
      <vt:lpstr>Initiating a game project</vt:lpstr>
      <vt:lpstr>Stand out vs. Go with the crowd</vt:lpstr>
      <vt:lpstr>Trainable bots: motivation</vt:lpstr>
      <vt:lpstr>Under the hood</vt:lpstr>
      <vt:lpstr>Petty Problems</vt:lpstr>
      <vt:lpstr>Blurb (abridged)</vt:lpstr>
      <vt:lpstr>What actually took time (after playtests)</vt:lpstr>
      <vt:lpstr>What actually took time (after playtests)</vt:lpstr>
      <vt:lpstr>What actually took time (after playtests)</vt:lpstr>
      <vt:lpstr>Launch and After Launch</vt:lpstr>
      <vt:lpstr>“If you don't blow your own horn, no one will do it for you”</vt:lpstr>
      <vt:lpstr>Post-Release Tweaking</vt:lpstr>
      <vt:lpstr>Post-Release Tweaking</vt:lpstr>
      <vt:lpstr>Controls, Multiplayer, Difficulty</vt:lpstr>
      <vt:lpstr>Controls, Multiplayer, Difficulty</vt:lpstr>
      <vt:lpstr>Controls, Multiplayer, Difficulty</vt:lpstr>
      <vt:lpstr>The Place of AI</vt:lpstr>
      <vt:lpstr>Evolution of Our AI Development</vt:lpstr>
      <vt:lpstr>End Notes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Highs and Lows  of Natural Language Learning Gamification</dc:title>
  <cp:lastModifiedBy>Maxim Mozgovoy</cp:lastModifiedBy>
  <cp:revision>221</cp:revision>
  <dcterms:modified xsi:type="dcterms:W3CDTF">2021-09-22T06:41:58Z</dcterms:modified>
</cp:coreProperties>
</file>